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2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Playfair Display" pitchFamily="2" charset="77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16D5B84-2BAA-4B05-AE05-B95C11C52899}">
  <a:tblStyle styleId="{316D5B84-2BAA-4B05-AE05-B95C11C5289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>
      <p:cViewPr varScale="1">
        <p:scale>
          <a:sx n="156" d="100"/>
          <a:sy n="156" d="100"/>
        </p:scale>
        <p:origin x="36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4dd0edb201_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Checking for the sound how is it going hello </a:t>
            </a:r>
            <a:endParaRPr/>
          </a:p>
        </p:txBody>
      </p:sp>
      <p:sp>
        <p:nvSpPr>
          <p:cNvPr id="127" name="Google Shape;127;g24dd0edb201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4dd0edb201_1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g24dd0edb201_1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4dd0edb201_1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g24dd0edb201_1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4dd0edb201_1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g24dd0edb201_1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4dd0edb201_1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g24dd0edb201_1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4dd0edb201_1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g24dd0edb201_1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24dd0edb201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g24dd0edb201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4dd0edb201_1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g24dd0edb201_1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4dd0edb201_1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g24dd0edb201_1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24dd0edb201_1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g24dd0edb201_1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4dd0edb201_1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g24dd0edb201_1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4dd0edb201_1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g24dd0edb201_1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4dd0edb201_1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g24dd0edb201_1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4dd0edb201_1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g24dd0edb201_1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4dd0edb201_1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g24dd0edb201_1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4dd0edb201_1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g24dd0edb201_1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4dd0edb201_1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24dd0edb201_1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4dd0edb201_1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g24dd0edb201_1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ubTitle" idx="1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body" idx="2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body" idx="1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2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3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4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marL="1371600" lvl="2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marL="1828800" lvl="3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marL="2286000" lvl="4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marL="2743200" lvl="5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marL="3200400" lvl="6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marL="3657600" lvl="7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marL="4114800" lvl="8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marR="0" lvl="0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700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3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slide" Target="slide2.xml"/><Relationship Id="rId4" Type="http://schemas.openxmlformats.org/officeDocument/2006/relationships/notesSlide" Target="../notesSlides/notesSlide10.xml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slide" Target="slide2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5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slide" Target="slide2.xml"/><Relationship Id="rId4" Type="http://schemas.openxmlformats.org/officeDocument/2006/relationships/notesSlide" Target="../notesSlides/notesSlide12.xml"/><Relationship Id="rId9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7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slide" Target="slide2.xml"/><Relationship Id="rId4" Type="http://schemas.openxmlformats.org/officeDocument/2006/relationships/notesSlide" Target="../notesSlides/notesSlide13.xml"/><Relationship Id="rId9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9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openxmlformats.org/officeDocument/2006/relationships/slide" Target="slide2.xml"/><Relationship Id="rId10" Type="http://schemas.openxmlformats.org/officeDocument/2006/relationships/image" Target="../media/image3.png"/><Relationship Id="rId4" Type="http://schemas.openxmlformats.org/officeDocument/2006/relationships/notesSlide" Target="../notesSlides/notesSlide14.xml"/><Relationship Id="rId9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21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.png"/><Relationship Id="rId5" Type="http://schemas.openxmlformats.org/officeDocument/2006/relationships/slide" Target="slide2.xml"/><Relationship Id="rId4" Type="http://schemas.openxmlformats.org/officeDocument/2006/relationships/notesSlide" Target="../notesSlides/notesSlide15.xml"/><Relationship Id="rId9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22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.png"/><Relationship Id="rId5" Type="http://schemas.openxmlformats.org/officeDocument/2006/relationships/slide" Target="slide2.xml"/><Relationship Id="rId4" Type="http://schemas.openxmlformats.org/officeDocument/2006/relationships/notesSlide" Target="../notesSlides/notesSlide16.xml"/><Relationship Id="rId9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2.png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.png"/><Relationship Id="rId5" Type="http://schemas.openxmlformats.org/officeDocument/2006/relationships/slide" Target="slide2.xml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2.png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1.png"/><Relationship Id="rId5" Type="http://schemas.openxmlformats.org/officeDocument/2006/relationships/slide" Target="slide2.xml"/><Relationship Id="rId4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openxmlformats.org/officeDocument/2006/relationships/slide" Target="slide13.xml"/><Relationship Id="rId18" Type="http://schemas.openxmlformats.org/officeDocument/2006/relationships/slide" Target="slide18.xml"/><Relationship Id="rId3" Type="http://schemas.openxmlformats.org/officeDocument/2006/relationships/image" Target="../media/image1.png"/><Relationship Id="rId7" Type="http://schemas.openxmlformats.org/officeDocument/2006/relationships/slide" Target="slide6.xml"/><Relationship Id="rId12" Type="http://schemas.openxmlformats.org/officeDocument/2006/relationships/slide" Target="slide12.xml"/><Relationship Id="rId17" Type="http://schemas.openxmlformats.org/officeDocument/2006/relationships/slide" Target="slide17.xml"/><Relationship Id="rId2" Type="http://schemas.openxmlformats.org/officeDocument/2006/relationships/notesSlide" Target="../notesSlides/notesSlide2.xml"/><Relationship Id="rId16" Type="http://schemas.openxmlformats.org/officeDocument/2006/relationships/slide" Target="slide14.xml"/><Relationship Id="rId1" Type="http://schemas.openxmlformats.org/officeDocument/2006/relationships/slideLayout" Target="../slideLayouts/slideLayout12.xml"/><Relationship Id="rId6" Type="http://schemas.openxmlformats.org/officeDocument/2006/relationships/slide" Target="slide5.xml"/><Relationship Id="rId11" Type="http://schemas.openxmlformats.org/officeDocument/2006/relationships/slide" Target="slide9.xml"/><Relationship Id="rId5" Type="http://schemas.openxmlformats.org/officeDocument/2006/relationships/slide" Target="slide4.xml"/><Relationship Id="rId15" Type="http://schemas.openxmlformats.org/officeDocument/2006/relationships/slide" Target="slide15.xml"/><Relationship Id="rId10" Type="http://schemas.openxmlformats.org/officeDocument/2006/relationships/slide" Target="slide10.xml"/><Relationship Id="rId19" Type="http://schemas.openxmlformats.org/officeDocument/2006/relationships/slide" Target="slide16.xml"/><Relationship Id="rId4" Type="http://schemas.openxmlformats.org/officeDocument/2006/relationships/slide" Target="slide3.xml"/><Relationship Id="rId9" Type="http://schemas.openxmlformats.org/officeDocument/2006/relationships/slide" Target="slide7.xml"/><Relationship Id="rId14" Type="http://schemas.openxmlformats.org/officeDocument/2006/relationships/slide" Target="slide1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2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slide" Target="slide2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5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slide" Target="slide2.xm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6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slide" Target="slide2.xm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7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slide" Target="slide2.xml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9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slide" Target="slide2.xml"/><Relationship Id="rId4" Type="http://schemas.openxmlformats.org/officeDocument/2006/relationships/notesSlide" Target="../notesSlides/notesSlide8.xml"/><Relationship Id="rId9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1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slide" Target="slide2.xml"/><Relationship Id="rId4" Type="http://schemas.openxmlformats.org/officeDocument/2006/relationships/notesSlide" Target="../notesSlides/notesSlide9.xml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25"/>
          <p:cNvGrpSpPr/>
          <p:nvPr/>
        </p:nvGrpSpPr>
        <p:grpSpPr>
          <a:xfrm>
            <a:off x="786790" y="3876677"/>
            <a:ext cx="3575172" cy="362600"/>
            <a:chOff x="0" y="0"/>
            <a:chExt cx="9533791" cy="966933"/>
          </a:xfrm>
        </p:grpSpPr>
        <p:sp>
          <p:nvSpPr>
            <p:cNvPr id="130" name="Google Shape;130;p25"/>
            <p:cNvSpPr/>
            <p:nvPr/>
          </p:nvSpPr>
          <p:spPr>
            <a:xfrm>
              <a:off x="0" y="0"/>
              <a:ext cx="9533791" cy="966933"/>
            </a:xfrm>
            <a:custGeom>
              <a:avLst/>
              <a:gdLst/>
              <a:ahLst/>
              <a:cxnLst/>
              <a:rect l="l" t="t" r="r" b="b"/>
              <a:pathLst>
                <a:path w="12727542" h="1290848" extrusionOk="0">
                  <a:moveTo>
                    <a:pt x="0" y="0"/>
                  </a:moveTo>
                  <a:lnTo>
                    <a:pt x="0" y="1290848"/>
                  </a:lnTo>
                  <a:lnTo>
                    <a:pt x="12727542" y="1290848"/>
                  </a:lnTo>
                  <a:lnTo>
                    <a:pt x="12727542" y="0"/>
                  </a:lnTo>
                  <a:lnTo>
                    <a:pt x="0" y="0"/>
                  </a:lnTo>
                  <a:close/>
                  <a:moveTo>
                    <a:pt x="12666582" y="1229888"/>
                  </a:moveTo>
                  <a:lnTo>
                    <a:pt x="59690" y="1229888"/>
                  </a:lnTo>
                  <a:lnTo>
                    <a:pt x="59690" y="59690"/>
                  </a:lnTo>
                  <a:lnTo>
                    <a:pt x="12666582" y="59690"/>
                  </a:lnTo>
                  <a:lnTo>
                    <a:pt x="12666582" y="1229888"/>
                  </a:lnTo>
                  <a:close/>
                </a:path>
              </a:pathLst>
            </a:custGeom>
            <a:solidFill>
              <a:srgbClr val="FF68D4"/>
            </a:solidFill>
            <a:ln>
              <a:noFill/>
            </a:ln>
          </p:spPr>
        </p:sp>
        <p:sp>
          <p:nvSpPr>
            <p:cNvPr id="131" name="Google Shape;131;p25"/>
            <p:cNvSpPr txBox="1"/>
            <p:nvPr/>
          </p:nvSpPr>
          <p:spPr>
            <a:xfrm>
              <a:off x="299564" y="171186"/>
              <a:ext cx="88635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Presented by: Aliia Gismatullina s4051304    </a:t>
              </a:r>
              <a:endParaRPr sz="700"/>
            </a:p>
          </p:txBody>
        </p:sp>
      </p:grpSp>
      <p:sp>
        <p:nvSpPr>
          <p:cNvPr id="132" name="Google Shape;132;p25"/>
          <p:cNvSpPr/>
          <p:nvPr/>
        </p:nvSpPr>
        <p:spPr>
          <a:xfrm>
            <a:off x="5285500" y="0"/>
            <a:ext cx="3858500" cy="2351488"/>
          </a:xfrm>
          <a:custGeom>
            <a:avLst/>
            <a:gdLst/>
            <a:ahLst/>
            <a:cxnLst/>
            <a:rect l="l" t="t" r="r" b="b"/>
            <a:pathLst>
              <a:path w="11432615" h="11411829" extrusionOk="0">
                <a:moveTo>
                  <a:pt x="0" y="0"/>
                </a:moveTo>
                <a:lnTo>
                  <a:pt x="11432615" y="0"/>
                </a:lnTo>
                <a:lnTo>
                  <a:pt x="11432615" y="11411828"/>
                </a:lnTo>
                <a:lnTo>
                  <a:pt x="0" y="1141182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62576"/>
            </a:stretch>
          </a:blipFill>
          <a:ln>
            <a:noFill/>
          </a:ln>
        </p:spPr>
      </p:sp>
      <p:grpSp>
        <p:nvGrpSpPr>
          <p:cNvPr id="133" name="Google Shape;133;p25"/>
          <p:cNvGrpSpPr/>
          <p:nvPr/>
        </p:nvGrpSpPr>
        <p:grpSpPr>
          <a:xfrm>
            <a:off x="786790" y="514350"/>
            <a:ext cx="1006050" cy="1000203"/>
            <a:chOff x="0" y="0"/>
            <a:chExt cx="2682799" cy="2667208"/>
          </a:xfrm>
        </p:grpSpPr>
        <p:sp>
          <p:nvSpPr>
            <p:cNvPr id="134" name="Google Shape;134;p25"/>
            <p:cNvSpPr/>
            <p:nvPr/>
          </p:nvSpPr>
          <p:spPr>
            <a:xfrm>
              <a:off x="392766" y="0"/>
              <a:ext cx="1897267" cy="1893817"/>
            </a:xfrm>
            <a:custGeom>
              <a:avLst/>
              <a:gdLst/>
              <a:ahLst/>
              <a:cxnLst/>
              <a:rect l="l" t="t" r="r" b="b"/>
              <a:pathLst>
                <a:path w="1897267" h="1893817" extrusionOk="0">
                  <a:moveTo>
                    <a:pt x="0" y="0"/>
                  </a:moveTo>
                  <a:lnTo>
                    <a:pt x="1897267" y="0"/>
                  </a:lnTo>
                  <a:lnTo>
                    <a:pt x="1897267" y="1893817"/>
                  </a:lnTo>
                  <a:lnTo>
                    <a:pt x="0" y="189381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135" name="Google Shape;135;p25"/>
            <p:cNvSpPr txBox="1"/>
            <p:nvPr/>
          </p:nvSpPr>
          <p:spPr>
            <a:xfrm>
              <a:off x="0" y="2248954"/>
              <a:ext cx="2682799" cy="4182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2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Why Not Watch?</a:t>
              </a:r>
              <a:endParaRPr sz="700"/>
            </a:p>
          </p:txBody>
        </p:sp>
      </p:grpSp>
      <p:sp>
        <p:nvSpPr>
          <p:cNvPr id="136" name="Google Shape;136;p25"/>
          <p:cNvSpPr txBox="1"/>
          <p:nvPr/>
        </p:nvSpPr>
        <p:spPr>
          <a:xfrm>
            <a:off x="786790" y="1864519"/>
            <a:ext cx="7028031" cy="1717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 b="1" i="0" u="none" strike="noStrike" cap="none" dirty="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Analysis Report of the </a:t>
            </a:r>
            <a:endParaRPr sz="7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 b="1" i="0" u="none" strike="noStrike" cap="none" dirty="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New Recommendation Engine </a:t>
            </a:r>
            <a:endParaRPr sz="700" dirty="0"/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 b="1" i="0" u="none" strike="noStrike" cap="none" dirty="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Impact on User Engagement</a:t>
            </a:r>
            <a:endParaRPr sz="700" dirty="0"/>
          </a:p>
        </p:txBody>
      </p:sp>
      <p:pic>
        <p:nvPicPr>
          <p:cNvPr id="2" name="Online Media 1" descr="1">
            <a:hlinkClick r:id="" action="ppaction://media"/>
            <a:extLst>
              <a:ext uri="{FF2B5EF4-FFF2-40B4-BE49-F238E27FC236}">
                <a16:creationId xmlns:a16="http://schemas.microsoft.com/office/drawing/2014/main" id="{F20D26E7-C581-394C-82D2-6866254EA2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821930" y="3570665"/>
            <a:ext cx="925137" cy="9251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" name="Google Shape;272;p34"/>
          <p:cNvGrpSpPr/>
          <p:nvPr/>
        </p:nvGrpSpPr>
        <p:grpSpPr>
          <a:xfrm>
            <a:off x="7138348" y="4489602"/>
            <a:ext cx="1491302" cy="279097"/>
            <a:chOff x="0" y="0"/>
            <a:chExt cx="3976804" cy="744259"/>
          </a:xfrm>
        </p:grpSpPr>
        <p:sp>
          <p:nvSpPr>
            <p:cNvPr id="273" name="Google Shape;273;p34"/>
            <p:cNvSpPr/>
            <p:nvPr/>
          </p:nvSpPr>
          <p:spPr>
            <a:xfrm>
              <a:off x="0" y="0"/>
              <a:ext cx="3976804" cy="744259"/>
            </a:xfrm>
            <a:custGeom>
              <a:avLst/>
              <a:gdLst/>
              <a:ahLst/>
              <a:cxnLst/>
              <a:rect l="l" t="t" r="r" b="b"/>
              <a:pathLst>
                <a:path w="6897394" h="1290848" extrusionOk="0">
                  <a:moveTo>
                    <a:pt x="0" y="0"/>
                  </a:moveTo>
                  <a:lnTo>
                    <a:pt x="0" y="1290848"/>
                  </a:lnTo>
                  <a:lnTo>
                    <a:pt x="6897394" y="1290848"/>
                  </a:lnTo>
                  <a:lnTo>
                    <a:pt x="6897394" y="0"/>
                  </a:lnTo>
                  <a:lnTo>
                    <a:pt x="0" y="0"/>
                  </a:lnTo>
                  <a:close/>
                  <a:moveTo>
                    <a:pt x="6836434" y="1229888"/>
                  </a:moveTo>
                  <a:lnTo>
                    <a:pt x="59690" y="1229888"/>
                  </a:lnTo>
                  <a:lnTo>
                    <a:pt x="59690" y="59690"/>
                  </a:lnTo>
                  <a:lnTo>
                    <a:pt x="6836434" y="59690"/>
                  </a:lnTo>
                  <a:lnTo>
                    <a:pt x="6836434" y="1229888"/>
                  </a:lnTo>
                  <a:close/>
                </a:path>
              </a:pathLst>
            </a:custGeom>
            <a:solidFill>
              <a:srgbClr val="FF68D4"/>
            </a:solidFill>
            <a:ln>
              <a:noFill/>
            </a:ln>
          </p:spPr>
        </p:sp>
        <p:sp>
          <p:nvSpPr>
            <p:cNvPr id="274" name="Google Shape;274;p34"/>
            <p:cNvSpPr txBox="1"/>
            <p:nvPr/>
          </p:nvSpPr>
          <p:spPr>
            <a:xfrm>
              <a:off x="448728" y="180995"/>
              <a:ext cx="3079349" cy="3727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5" action="ppaction://hlinksldjump"/>
                </a:rPr>
                <a:t>BACK TO AGENDA</a:t>
              </a:r>
              <a:endParaRPr sz="700"/>
            </a:p>
          </p:txBody>
        </p:sp>
      </p:grpSp>
      <p:grpSp>
        <p:nvGrpSpPr>
          <p:cNvPr id="275" name="Google Shape;275;p34"/>
          <p:cNvGrpSpPr/>
          <p:nvPr/>
        </p:nvGrpSpPr>
        <p:grpSpPr>
          <a:xfrm>
            <a:off x="331436" y="211254"/>
            <a:ext cx="1006050" cy="975438"/>
            <a:chOff x="0" y="0"/>
            <a:chExt cx="2682799" cy="2601167"/>
          </a:xfrm>
        </p:grpSpPr>
        <p:sp>
          <p:nvSpPr>
            <p:cNvPr id="276" name="Google Shape;276;p34"/>
            <p:cNvSpPr/>
            <p:nvPr/>
          </p:nvSpPr>
          <p:spPr>
            <a:xfrm>
              <a:off x="392766" y="0"/>
              <a:ext cx="1897267" cy="1893817"/>
            </a:xfrm>
            <a:custGeom>
              <a:avLst/>
              <a:gdLst/>
              <a:ahLst/>
              <a:cxnLst/>
              <a:rect l="l" t="t" r="r" b="b"/>
              <a:pathLst>
                <a:path w="1897267" h="1893817" extrusionOk="0">
                  <a:moveTo>
                    <a:pt x="0" y="0"/>
                  </a:moveTo>
                  <a:lnTo>
                    <a:pt x="1897267" y="0"/>
                  </a:lnTo>
                  <a:lnTo>
                    <a:pt x="1897267" y="1893817"/>
                  </a:lnTo>
                  <a:lnTo>
                    <a:pt x="0" y="189381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277" name="Google Shape;277;p34"/>
            <p:cNvSpPr txBox="1"/>
            <p:nvPr/>
          </p:nvSpPr>
          <p:spPr>
            <a:xfrm>
              <a:off x="0" y="2258479"/>
              <a:ext cx="2682799" cy="3426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Why Not Watch?</a:t>
              </a:r>
              <a:endParaRPr sz="700"/>
            </a:p>
          </p:txBody>
        </p:sp>
      </p:grpSp>
      <p:sp>
        <p:nvSpPr>
          <p:cNvPr id="278" name="Google Shape;278;p34"/>
          <p:cNvSpPr/>
          <p:nvPr/>
        </p:nvSpPr>
        <p:spPr>
          <a:xfrm>
            <a:off x="514350" y="1990089"/>
            <a:ext cx="3627310" cy="1516745"/>
          </a:xfrm>
          <a:custGeom>
            <a:avLst/>
            <a:gdLst/>
            <a:ahLst/>
            <a:cxnLst/>
            <a:rect l="l" t="t" r="r" b="b"/>
            <a:pathLst>
              <a:path w="7254619" h="3033490" extrusionOk="0">
                <a:moveTo>
                  <a:pt x="0" y="0"/>
                </a:moveTo>
                <a:lnTo>
                  <a:pt x="7254619" y="0"/>
                </a:lnTo>
                <a:lnTo>
                  <a:pt x="7254619" y="3033490"/>
                </a:lnTo>
                <a:lnTo>
                  <a:pt x="0" y="30334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 w="9525" cap="sq" cmpd="sng">
            <a:solidFill>
              <a:srgbClr val="FF68D4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79" name="Google Shape;279;p34"/>
          <p:cNvSpPr/>
          <p:nvPr/>
        </p:nvSpPr>
        <p:spPr>
          <a:xfrm>
            <a:off x="4298893" y="1186691"/>
            <a:ext cx="4845107" cy="2993725"/>
          </a:xfrm>
          <a:custGeom>
            <a:avLst/>
            <a:gdLst/>
            <a:ahLst/>
            <a:cxnLst/>
            <a:rect l="l" t="t" r="r" b="b"/>
            <a:pathLst>
              <a:path w="9690214" h="5987449" extrusionOk="0">
                <a:moveTo>
                  <a:pt x="0" y="0"/>
                </a:moveTo>
                <a:lnTo>
                  <a:pt x="9690214" y="0"/>
                </a:lnTo>
                <a:lnTo>
                  <a:pt x="9690214" y="5987450"/>
                </a:lnTo>
                <a:lnTo>
                  <a:pt x="0" y="59874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80" name="Google Shape;280;p34"/>
          <p:cNvSpPr txBox="1"/>
          <p:nvPr/>
        </p:nvSpPr>
        <p:spPr>
          <a:xfrm>
            <a:off x="1515271" y="514350"/>
            <a:ext cx="7388369" cy="38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b="1" i="0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"Time since Signup" distribution in A/B groups</a:t>
            </a:r>
            <a:endParaRPr sz="700"/>
          </a:p>
        </p:txBody>
      </p:sp>
      <p:sp>
        <p:nvSpPr>
          <p:cNvPr id="281" name="Google Shape;281;p34"/>
          <p:cNvSpPr txBox="1"/>
          <p:nvPr/>
        </p:nvSpPr>
        <p:spPr>
          <a:xfrm>
            <a:off x="514350" y="1500985"/>
            <a:ext cx="3627310" cy="340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15900" marR="0" lvl="1" indent="-101600" algn="l" rtl="0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the current plot we can note a slight, but not significant difference. Here is the t-test to confirm it:</a:t>
            </a:r>
            <a:endParaRPr sz="700"/>
          </a:p>
        </p:txBody>
      </p:sp>
      <p:sp>
        <p:nvSpPr>
          <p:cNvPr id="282" name="Google Shape;282;p34"/>
          <p:cNvSpPr txBox="1"/>
          <p:nvPr/>
        </p:nvSpPr>
        <p:spPr>
          <a:xfrm>
            <a:off x="514350" y="3636529"/>
            <a:ext cx="3627310" cy="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15900" marR="0" lvl="1" indent="-1016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p-value is 0.4297 (greater than 0.05); </a:t>
            </a:r>
            <a:endParaRPr sz="700"/>
          </a:p>
          <a:p>
            <a:pPr marL="215900" marR="0" lvl="1" indent="-1016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95% confidence interval ranges from -0.84 to 1.96, confirming the </a:t>
            </a:r>
            <a:r>
              <a:rPr lang="en-GB" sz="10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absence</a:t>
            </a: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of a major difference.</a:t>
            </a:r>
            <a:endParaRPr sz="700"/>
          </a:p>
        </p:txBody>
      </p:sp>
      <p:pic>
        <p:nvPicPr>
          <p:cNvPr id="2" name="Online Media 1" descr="10">
            <a:hlinkClick r:id="" action="ppaction://media"/>
            <a:extLst>
              <a:ext uri="{FF2B5EF4-FFF2-40B4-BE49-F238E27FC236}">
                <a16:creationId xmlns:a16="http://schemas.microsoft.com/office/drawing/2014/main" id="{BF834965-1D90-404D-8811-80A569ED65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813877" y="4151075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4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5"/>
          <p:cNvSpPr/>
          <p:nvPr/>
        </p:nvSpPr>
        <p:spPr>
          <a:xfrm>
            <a:off x="552770" y="1647860"/>
            <a:ext cx="2476181" cy="2440509"/>
          </a:xfrm>
          <a:custGeom>
            <a:avLst/>
            <a:gdLst/>
            <a:ahLst/>
            <a:cxnLst/>
            <a:rect l="l" t="t" r="r" b="b"/>
            <a:pathLst>
              <a:path w="3736132" h="3682310" extrusionOk="0">
                <a:moveTo>
                  <a:pt x="0" y="0"/>
                </a:moveTo>
                <a:lnTo>
                  <a:pt x="3736132" y="0"/>
                </a:lnTo>
                <a:lnTo>
                  <a:pt x="3736132" y="3682310"/>
                </a:lnTo>
                <a:lnTo>
                  <a:pt x="0" y="3682310"/>
                </a:lnTo>
                <a:close/>
              </a:path>
            </a:pathLst>
          </a:custGeom>
          <a:solidFill>
            <a:srgbClr val="FFFFFF"/>
          </a:solidFill>
          <a:ln w="9525" cap="sq" cmpd="sng">
            <a:solidFill>
              <a:srgbClr val="FF68D4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90" name="Google Shape;290;p35"/>
          <p:cNvSpPr/>
          <p:nvPr/>
        </p:nvSpPr>
        <p:spPr>
          <a:xfrm>
            <a:off x="3333910" y="1647860"/>
            <a:ext cx="2476181" cy="2440509"/>
          </a:xfrm>
          <a:custGeom>
            <a:avLst/>
            <a:gdLst/>
            <a:ahLst/>
            <a:cxnLst/>
            <a:rect l="l" t="t" r="r" b="b"/>
            <a:pathLst>
              <a:path w="3736132" h="3682310" extrusionOk="0">
                <a:moveTo>
                  <a:pt x="0" y="0"/>
                </a:moveTo>
                <a:lnTo>
                  <a:pt x="3736132" y="0"/>
                </a:lnTo>
                <a:lnTo>
                  <a:pt x="3736132" y="3682310"/>
                </a:lnTo>
                <a:lnTo>
                  <a:pt x="0" y="3682310"/>
                </a:lnTo>
                <a:close/>
              </a:path>
            </a:pathLst>
          </a:custGeom>
          <a:solidFill>
            <a:srgbClr val="FFFFFF"/>
          </a:solidFill>
          <a:ln w="9525" cap="sq" cmpd="sng">
            <a:solidFill>
              <a:srgbClr val="FF68D4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91" name="Google Shape;291;p35"/>
          <p:cNvSpPr/>
          <p:nvPr/>
        </p:nvSpPr>
        <p:spPr>
          <a:xfrm>
            <a:off x="6153470" y="1647860"/>
            <a:ext cx="2476181" cy="2440509"/>
          </a:xfrm>
          <a:custGeom>
            <a:avLst/>
            <a:gdLst/>
            <a:ahLst/>
            <a:cxnLst/>
            <a:rect l="l" t="t" r="r" b="b"/>
            <a:pathLst>
              <a:path w="3736132" h="3682310" extrusionOk="0">
                <a:moveTo>
                  <a:pt x="0" y="0"/>
                </a:moveTo>
                <a:lnTo>
                  <a:pt x="3736132" y="0"/>
                </a:lnTo>
                <a:lnTo>
                  <a:pt x="3736132" y="3682310"/>
                </a:lnTo>
                <a:lnTo>
                  <a:pt x="0" y="3682310"/>
                </a:lnTo>
                <a:close/>
              </a:path>
            </a:pathLst>
          </a:custGeom>
          <a:solidFill>
            <a:srgbClr val="FFFFFF"/>
          </a:solidFill>
          <a:ln w="9525" cap="sq" cmpd="sng">
            <a:solidFill>
              <a:srgbClr val="FF68D4"/>
            </a:solidFill>
            <a:prstDash val="solid"/>
            <a:miter lim="8000"/>
            <a:headEnd type="none" w="sm" len="sm"/>
            <a:tailEnd type="none" w="sm" len="sm"/>
          </a:ln>
        </p:spPr>
      </p:sp>
      <p:grpSp>
        <p:nvGrpSpPr>
          <p:cNvPr id="292" name="Google Shape;292;p35"/>
          <p:cNvGrpSpPr/>
          <p:nvPr/>
        </p:nvGrpSpPr>
        <p:grpSpPr>
          <a:xfrm>
            <a:off x="728520" y="2648364"/>
            <a:ext cx="2043415" cy="787638"/>
            <a:chOff x="0" y="-28575"/>
            <a:chExt cx="5449107" cy="2100368"/>
          </a:xfrm>
        </p:grpSpPr>
        <p:sp>
          <p:nvSpPr>
            <p:cNvPr id="293" name="Google Shape;293;p35"/>
            <p:cNvSpPr txBox="1"/>
            <p:nvPr/>
          </p:nvSpPr>
          <p:spPr>
            <a:xfrm>
              <a:off x="0" y="1213485"/>
              <a:ext cx="5449107" cy="8583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15900" marR="0" lvl="1" indent="-10160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Char char="•"/>
              </a:pPr>
              <a:r>
                <a:rPr lang="en-GB" sz="10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Age, </a:t>
              </a:r>
              <a:endParaRPr sz="700"/>
            </a:p>
            <a:p>
              <a:pPr marL="215900" marR="0" lvl="1" indent="-10160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Char char="•"/>
              </a:pPr>
              <a:r>
                <a:rPr lang="en-GB" sz="10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Gender variables.</a:t>
              </a:r>
              <a:endParaRPr sz="700"/>
            </a:p>
          </p:txBody>
        </p:sp>
        <p:sp>
          <p:nvSpPr>
            <p:cNvPr id="294" name="Google Shape;294;p35"/>
            <p:cNvSpPr txBox="1"/>
            <p:nvPr/>
          </p:nvSpPr>
          <p:spPr>
            <a:xfrm>
              <a:off x="0" y="-28575"/>
              <a:ext cx="5449107" cy="10293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Possible errors in sampling are found in:</a:t>
              </a:r>
              <a:endParaRPr sz="700"/>
            </a:p>
          </p:txBody>
        </p:sp>
      </p:grpSp>
      <p:grpSp>
        <p:nvGrpSpPr>
          <p:cNvPr id="295" name="Google Shape;295;p35"/>
          <p:cNvGrpSpPr/>
          <p:nvPr/>
        </p:nvGrpSpPr>
        <p:grpSpPr>
          <a:xfrm>
            <a:off x="3550293" y="2648364"/>
            <a:ext cx="2062725" cy="1302810"/>
            <a:chOff x="0" y="-28575"/>
            <a:chExt cx="5500600" cy="3474160"/>
          </a:xfrm>
        </p:grpSpPr>
        <p:sp>
          <p:nvSpPr>
            <p:cNvPr id="296" name="Google Shape;296;p35"/>
            <p:cNvSpPr txBox="1"/>
            <p:nvPr/>
          </p:nvSpPr>
          <p:spPr>
            <a:xfrm>
              <a:off x="51400" y="2115685"/>
              <a:ext cx="5449200" cy="132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They have the potential to introduce bias and impact the validity of the A/B test results.</a:t>
              </a:r>
              <a:endParaRPr sz="600"/>
            </a:p>
          </p:txBody>
        </p:sp>
        <p:sp>
          <p:nvSpPr>
            <p:cNvPr id="297" name="Google Shape;297;p35"/>
            <p:cNvSpPr txBox="1"/>
            <p:nvPr/>
          </p:nvSpPr>
          <p:spPr>
            <a:xfrm>
              <a:off x="0" y="-28575"/>
              <a:ext cx="5449200" cy="162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How do these errors implicate the analysis and interpretation of the A/B test results?</a:t>
              </a:r>
              <a:endParaRPr sz="600"/>
            </a:p>
          </p:txBody>
        </p:sp>
      </p:grpSp>
      <p:grpSp>
        <p:nvGrpSpPr>
          <p:cNvPr id="298" name="Google Shape;298;p35"/>
          <p:cNvGrpSpPr/>
          <p:nvPr/>
        </p:nvGrpSpPr>
        <p:grpSpPr>
          <a:xfrm>
            <a:off x="6442589" y="2648364"/>
            <a:ext cx="2043415" cy="949563"/>
            <a:chOff x="0" y="-28575"/>
            <a:chExt cx="5449107" cy="2532168"/>
          </a:xfrm>
        </p:grpSpPr>
        <p:sp>
          <p:nvSpPr>
            <p:cNvPr id="299" name="Google Shape;299;p35"/>
            <p:cNvSpPr txBox="1"/>
            <p:nvPr/>
          </p:nvSpPr>
          <p:spPr>
            <a:xfrm>
              <a:off x="0" y="1213485"/>
              <a:ext cx="5449107" cy="12901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15900" marR="0" lvl="1" indent="-10160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Char char="•"/>
              </a:pPr>
              <a:r>
                <a:rPr lang="en-GB" sz="10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Stratification</a:t>
              </a:r>
              <a:endParaRPr sz="700"/>
            </a:p>
            <a:p>
              <a:pPr marL="215900" marR="0" lvl="1" indent="-10160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Char char="•"/>
              </a:pPr>
              <a:r>
                <a:rPr lang="en-GB" sz="10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Matching</a:t>
              </a:r>
              <a:endParaRPr sz="700"/>
            </a:p>
            <a:p>
              <a:pPr marL="215900" marR="0" lvl="1" indent="-10160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Char char="•"/>
              </a:pPr>
              <a:r>
                <a:rPr lang="en-GB" sz="10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Linear and multiple regression</a:t>
              </a:r>
              <a:endParaRPr sz="700"/>
            </a:p>
          </p:txBody>
        </p:sp>
        <p:sp>
          <p:nvSpPr>
            <p:cNvPr id="300" name="Google Shape;300;p35"/>
            <p:cNvSpPr txBox="1"/>
            <p:nvPr/>
          </p:nvSpPr>
          <p:spPr>
            <a:xfrm>
              <a:off x="0" y="-28575"/>
              <a:ext cx="5449107" cy="10293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Statistical techniques to address errors:</a:t>
              </a:r>
              <a:endParaRPr sz="700"/>
            </a:p>
          </p:txBody>
        </p:sp>
      </p:grpSp>
      <p:grpSp>
        <p:nvGrpSpPr>
          <p:cNvPr id="301" name="Google Shape;301;p35"/>
          <p:cNvGrpSpPr/>
          <p:nvPr/>
        </p:nvGrpSpPr>
        <p:grpSpPr>
          <a:xfrm>
            <a:off x="769152" y="1848380"/>
            <a:ext cx="605448" cy="605448"/>
            <a:chOff x="0" y="0"/>
            <a:chExt cx="1614529" cy="1614529"/>
          </a:xfrm>
        </p:grpSpPr>
        <p:sp>
          <p:nvSpPr>
            <p:cNvPr id="302" name="Google Shape;302;p35"/>
            <p:cNvSpPr/>
            <p:nvPr/>
          </p:nvSpPr>
          <p:spPr>
            <a:xfrm>
              <a:off x="0" y="0"/>
              <a:ext cx="1614529" cy="1614529"/>
            </a:xfrm>
            <a:custGeom>
              <a:avLst/>
              <a:gdLst/>
              <a:ahLst/>
              <a:cxnLst/>
              <a:rect l="l" t="t" r="r" b="b"/>
              <a:pathLst>
                <a:path w="6350000" h="6350000" extrusionOk="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68D4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5"/>
            <p:cNvSpPr txBox="1"/>
            <p:nvPr/>
          </p:nvSpPr>
          <p:spPr>
            <a:xfrm>
              <a:off x="274834" y="364881"/>
              <a:ext cx="1064860" cy="84666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00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01</a:t>
              </a:r>
              <a:endParaRPr sz="700"/>
            </a:p>
          </p:txBody>
        </p:sp>
      </p:grpSp>
      <p:grpSp>
        <p:nvGrpSpPr>
          <p:cNvPr id="304" name="Google Shape;304;p35"/>
          <p:cNvGrpSpPr/>
          <p:nvPr/>
        </p:nvGrpSpPr>
        <p:grpSpPr>
          <a:xfrm>
            <a:off x="3550293" y="1848380"/>
            <a:ext cx="605449" cy="605448"/>
            <a:chOff x="0" y="0"/>
            <a:chExt cx="1614529" cy="1614529"/>
          </a:xfrm>
        </p:grpSpPr>
        <p:sp>
          <p:nvSpPr>
            <p:cNvPr id="305" name="Google Shape;305;p35"/>
            <p:cNvSpPr/>
            <p:nvPr/>
          </p:nvSpPr>
          <p:spPr>
            <a:xfrm>
              <a:off x="0" y="0"/>
              <a:ext cx="1614529" cy="1614529"/>
            </a:xfrm>
            <a:custGeom>
              <a:avLst/>
              <a:gdLst/>
              <a:ahLst/>
              <a:cxnLst/>
              <a:rect l="l" t="t" r="r" b="b"/>
              <a:pathLst>
                <a:path w="6350000" h="6350000" extrusionOk="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68D4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5"/>
            <p:cNvSpPr txBox="1"/>
            <p:nvPr/>
          </p:nvSpPr>
          <p:spPr>
            <a:xfrm>
              <a:off x="274834" y="364881"/>
              <a:ext cx="1064860" cy="84666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00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02</a:t>
              </a:r>
              <a:endParaRPr sz="700"/>
            </a:p>
          </p:txBody>
        </p:sp>
      </p:grpSp>
      <p:grpSp>
        <p:nvGrpSpPr>
          <p:cNvPr id="307" name="Google Shape;307;p35"/>
          <p:cNvGrpSpPr/>
          <p:nvPr/>
        </p:nvGrpSpPr>
        <p:grpSpPr>
          <a:xfrm>
            <a:off x="6369852" y="1848380"/>
            <a:ext cx="605448" cy="605448"/>
            <a:chOff x="0" y="0"/>
            <a:chExt cx="1614529" cy="1614529"/>
          </a:xfrm>
        </p:grpSpPr>
        <p:sp>
          <p:nvSpPr>
            <p:cNvPr id="308" name="Google Shape;308;p35"/>
            <p:cNvSpPr/>
            <p:nvPr/>
          </p:nvSpPr>
          <p:spPr>
            <a:xfrm>
              <a:off x="0" y="0"/>
              <a:ext cx="1614529" cy="1614529"/>
            </a:xfrm>
            <a:custGeom>
              <a:avLst/>
              <a:gdLst/>
              <a:ahLst/>
              <a:cxnLst/>
              <a:rect l="l" t="t" r="r" b="b"/>
              <a:pathLst>
                <a:path w="6350000" h="6350000" extrusionOk="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68D4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5"/>
            <p:cNvSpPr txBox="1"/>
            <p:nvPr/>
          </p:nvSpPr>
          <p:spPr>
            <a:xfrm>
              <a:off x="274834" y="364881"/>
              <a:ext cx="1064860" cy="84666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00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03</a:t>
              </a:r>
              <a:endParaRPr sz="700"/>
            </a:p>
          </p:txBody>
        </p:sp>
      </p:grpSp>
      <p:sp>
        <p:nvSpPr>
          <p:cNvPr id="310" name="Google Shape;310;p35"/>
          <p:cNvSpPr txBox="1"/>
          <p:nvPr/>
        </p:nvSpPr>
        <p:spPr>
          <a:xfrm>
            <a:off x="2063925" y="516772"/>
            <a:ext cx="56007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b="1" i="0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Identified errors</a:t>
            </a:r>
            <a:endParaRPr sz="700"/>
          </a:p>
        </p:txBody>
      </p:sp>
      <p:grpSp>
        <p:nvGrpSpPr>
          <p:cNvPr id="311" name="Google Shape;311;p35"/>
          <p:cNvGrpSpPr/>
          <p:nvPr/>
        </p:nvGrpSpPr>
        <p:grpSpPr>
          <a:xfrm>
            <a:off x="7138348" y="4350053"/>
            <a:ext cx="1491302" cy="279097"/>
            <a:chOff x="0" y="0"/>
            <a:chExt cx="3976804" cy="744259"/>
          </a:xfrm>
        </p:grpSpPr>
        <p:sp>
          <p:nvSpPr>
            <p:cNvPr id="312" name="Google Shape;312;p35"/>
            <p:cNvSpPr/>
            <p:nvPr/>
          </p:nvSpPr>
          <p:spPr>
            <a:xfrm>
              <a:off x="0" y="0"/>
              <a:ext cx="3976804" cy="744259"/>
            </a:xfrm>
            <a:custGeom>
              <a:avLst/>
              <a:gdLst/>
              <a:ahLst/>
              <a:cxnLst/>
              <a:rect l="l" t="t" r="r" b="b"/>
              <a:pathLst>
                <a:path w="6897394" h="1290848" extrusionOk="0">
                  <a:moveTo>
                    <a:pt x="0" y="0"/>
                  </a:moveTo>
                  <a:lnTo>
                    <a:pt x="0" y="1290848"/>
                  </a:lnTo>
                  <a:lnTo>
                    <a:pt x="6897394" y="1290848"/>
                  </a:lnTo>
                  <a:lnTo>
                    <a:pt x="6897394" y="0"/>
                  </a:lnTo>
                  <a:lnTo>
                    <a:pt x="0" y="0"/>
                  </a:lnTo>
                  <a:close/>
                  <a:moveTo>
                    <a:pt x="6836434" y="1229888"/>
                  </a:moveTo>
                  <a:lnTo>
                    <a:pt x="59690" y="1229888"/>
                  </a:lnTo>
                  <a:lnTo>
                    <a:pt x="59690" y="59690"/>
                  </a:lnTo>
                  <a:lnTo>
                    <a:pt x="6836434" y="59690"/>
                  </a:lnTo>
                  <a:lnTo>
                    <a:pt x="6836434" y="1229888"/>
                  </a:lnTo>
                  <a:close/>
                </a:path>
              </a:pathLst>
            </a:custGeom>
            <a:solidFill>
              <a:srgbClr val="FF68D4"/>
            </a:solidFill>
            <a:ln>
              <a:noFill/>
            </a:ln>
          </p:spPr>
        </p:sp>
        <p:sp>
          <p:nvSpPr>
            <p:cNvPr id="313" name="Google Shape;313;p35"/>
            <p:cNvSpPr txBox="1"/>
            <p:nvPr/>
          </p:nvSpPr>
          <p:spPr>
            <a:xfrm>
              <a:off x="448728" y="180995"/>
              <a:ext cx="3079349" cy="3727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5" action="ppaction://hlinksldjump"/>
                </a:rPr>
                <a:t>BACK TO AGENDA</a:t>
              </a:r>
              <a:endParaRPr sz="700"/>
            </a:p>
          </p:txBody>
        </p:sp>
      </p:grpSp>
      <p:grpSp>
        <p:nvGrpSpPr>
          <p:cNvPr id="314" name="Google Shape;314;p35"/>
          <p:cNvGrpSpPr/>
          <p:nvPr/>
        </p:nvGrpSpPr>
        <p:grpSpPr>
          <a:xfrm>
            <a:off x="552770" y="440310"/>
            <a:ext cx="1006050" cy="975438"/>
            <a:chOff x="0" y="0"/>
            <a:chExt cx="2682799" cy="2601167"/>
          </a:xfrm>
        </p:grpSpPr>
        <p:sp>
          <p:nvSpPr>
            <p:cNvPr id="315" name="Google Shape;315;p35"/>
            <p:cNvSpPr/>
            <p:nvPr/>
          </p:nvSpPr>
          <p:spPr>
            <a:xfrm>
              <a:off x="392766" y="0"/>
              <a:ext cx="1897267" cy="1893817"/>
            </a:xfrm>
            <a:custGeom>
              <a:avLst/>
              <a:gdLst/>
              <a:ahLst/>
              <a:cxnLst/>
              <a:rect l="l" t="t" r="r" b="b"/>
              <a:pathLst>
                <a:path w="1897267" h="1893817" extrusionOk="0">
                  <a:moveTo>
                    <a:pt x="0" y="0"/>
                  </a:moveTo>
                  <a:lnTo>
                    <a:pt x="1897267" y="0"/>
                  </a:lnTo>
                  <a:lnTo>
                    <a:pt x="1897267" y="1893817"/>
                  </a:lnTo>
                  <a:lnTo>
                    <a:pt x="0" y="189381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316" name="Google Shape;316;p35"/>
            <p:cNvSpPr txBox="1"/>
            <p:nvPr/>
          </p:nvSpPr>
          <p:spPr>
            <a:xfrm>
              <a:off x="0" y="2258479"/>
              <a:ext cx="2682799" cy="3426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Why Not Watch?</a:t>
              </a:r>
              <a:endParaRPr sz="700"/>
            </a:p>
          </p:txBody>
        </p:sp>
      </p:grpSp>
      <p:sp>
        <p:nvSpPr>
          <p:cNvPr id="317" name="Google Shape;317;p35"/>
          <p:cNvSpPr/>
          <p:nvPr/>
        </p:nvSpPr>
        <p:spPr>
          <a:xfrm>
            <a:off x="7052491" y="0"/>
            <a:ext cx="2091509" cy="1647860"/>
          </a:xfrm>
          <a:custGeom>
            <a:avLst/>
            <a:gdLst/>
            <a:ahLst/>
            <a:cxnLst/>
            <a:rect l="l" t="t" r="r" b="b"/>
            <a:pathLst>
              <a:path w="11841808" h="11820277" extrusionOk="0">
                <a:moveTo>
                  <a:pt x="0" y="0"/>
                </a:moveTo>
                <a:lnTo>
                  <a:pt x="11841808" y="0"/>
                </a:lnTo>
                <a:lnTo>
                  <a:pt x="11841808" y="11820277"/>
                </a:lnTo>
                <a:lnTo>
                  <a:pt x="0" y="118202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t="-258655" r="-183092"/>
            </a:stretch>
          </a:blipFill>
          <a:ln>
            <a:noFill/>
          </a:ln>
        </p:spPr>
      </p:sp>
      <p:pic>
        <p:nvPicPr>
          <p:cNvPr id="2" name="Online Media 1" descr="11">
            <a:hlinkClick r:id="" action="ppaction://media"/>
            <a:extLst>
              <a:ext uri="{FF2B5EF4-FFF2-40B4-BE49-F238E27FC236}">
                <a16:creationId xmlns:a16="http://schemas.microsoft.com/office/drawing/2014/main" id="{3A72E6EF-D4D4-0A47-8AC0-B7F44BD8CB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488215" y="4151305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0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2" name="Google Shape;322;p36"/>
          <p:cNvGrpSpPr/>
          <p:nvPr/>
        </p:nvGrpSpPr>
        <p:grpSpPr>
          <a:xfrm>
            <a:off x="7138348" y="4350053"/>
            <a:ext cx="1491302" cy="279097"/>
            <a:chOff x="0" y="0"/>
            <a:chExt cx="3976804" cy="744259"/>
          </a:xfrm>
        </p:grpSpPr>
        <p:sp>
          <p:nvSpPr>
            <p:cNvPr id="323" name="Google Shape;323;p36"/>
            <p:cNvSpPr/>
            <p:nvPr/>
          </p:nvSpPr>
          <p:spPr>
            <a:xfrm>
              <a:off x="0" y="0"/>
              <a:ext cx="3976804" cy="744259"/>
            </a:xfrm>
            <a:custGeom>
              <a:avLst/>
              <a:gdLst/>
              <a:ahLst/>
              <a:cxnLst/>
              <a:rect l="l" t="t" r="r" b="b"/>
              <a:pathLst>
                <a:path w="6897394" h="1290848" extrusionOk="0">
                  <a:moveTo>
                    <a:pt x="0" y="0"/>
                  </a:moveTo>
                  <a:lnTo>
                    <a:pt x="0" y="1290848"/>
                  </a:lnTo>
                  <a:lnTo>
                    <a:pt x="6897394" y="1290848"/>
                  </a:lnTo>
                  <a:lnTo>
                    <a:pt x="6897394" y="0"/>
                  </a:lnTo>
                  <a:lnTo>
                    <a:pt x="0" y="0"/>
                  </a:lnTo>
                  <a:close/>
                  <a:moveTo>
                    <a:pt x="6836434" y="1229888"/>
                  </a:moveTo>
                  <a:lnTo>
                    <a:pt x="59690" y="1229888"/>
                  </a:lnTo>
                  <a:lnTo>
                    <a:pt x="59690" y="59690"/>
                  </a:lnTo>
                  <a:lnTo>
                    <a:pt x="6836434" y="59690"/>
                  </a:lnTo>
                  <a:lnTo>
                    <a:pt x="6836434" y="1229888"/>
                  </a:lnTo>
                  <a:close/>
                </a:path>
              </a:pathLst>
            </a:custGeom>
            <a:solidFill>
              <a:srgbClr val="FF68D4"/>
            </a:solidFill>
            <a:ln>
              <a:noFill/>
            </a:ln>
          </p:spPr>
        </p:sp>
        <p:sp>
          <p:nvSpPr>
            <p:cNvPr id="324" name="Google Shape;324;p36"/>
            <p:cNvSpPr txBox="1"/>
            <p:nvPr/>
          </p:nvSpPr>
          <p:spPr>
            <a:xfrm>
              <a:off x="448728" y="180995"/>
              <a:ext cx="3079349" cy="3727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5" action="ppaction://hlinksldjump"/>
                </a:rPr>
                <a:t>BACK TO AGENDA</a:t>
              </a:r>
              <a:endParaRPr sz="700"/>
            </a:p>
          </p:txBody>
        </p:sp>
      </p:grpSp>
      <p:grpSp>
        <p:nvGrpSpPr>
          <p:cNvPr id="325" name="Google Shape;325;p36"/>
          <p:cNvGrpSpPr/>
          <p:nvPr/>
        </p:nvGrpSpPr>
        <p:grpSpPr>
          <a:xfrm>
            <a:off x="422424" y="450768"/>
            <a:ext cx="1006050" cy="975438"/>
            <a:chOff x="0" y="0"/>
            <a:chExt cx="2682799" cy="2601167"/>
          </a:xfrm>
        </p:grpSpPr>
        <p:sp>
          <p:nvSpPr>
            <p:cNvPr id="326" name="Google Shape;326;p36"/>
            <p:cNvSpPr/>
            <p:nvPr/>
          </p:nvSpPr>
          <p:spPr>
            <a:xfrm>
              <a:off x="392766" y="0"/>
              <a:ext cx="1897267" cy="1893817"/>
            </a:xfrm>
            <a:custGeom>
              <a:avLst/>
              <a:gdLst/>
              <a:ahLst/>
              <a:cxnLst/>
              <a:rect l="l" t="t" r="r" b="b"/>
              <a:pathLst>
                <a:path w="1897267" h="1893817" extrusionOk="0">
                  <a:moveTo>
                    <a:pt x="0" y="0"/>
                  </a:moveTo>
                  <a:lnTo>
                    <a:pt x="1897267" y="0"/>
                  </a:lnTo>
                  <a:lnTo>
                    <a:pt x="1897267" y="1893817"/>
                  </a:lnTo>
                  <a:lnTo>
                    <a:pt x="0" y="189381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327" name="Google Shape;327;p36"/>
            <p:cNvSpPr txBox="1"/>
            <p:nvPr/>
          </p:nvSpPr>
          <p:spPr>
            <a:xfrm>
              <a:off x="0" y="2258479"/>
              <a:ext cx="2682799" cy="3426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Why Not Watch?</a:t>
              </a:r>
              <a:endParaRPr sz="700"/>
            </a:p>
          </p:txBody>
        </p:sp>
      </p:grpSp>
      <p:sp>
        <p:nvSpPr>
          <p:cNvPr id="328" name="Google Shape;328;p36"/>
          <p:cNvSpPr/>
          <p:nvPr/>
        </p:nvSpPr>
        <p:spPr>
          <a:xfrm>
            <a:off x="314243" y="2390661"/>
            <a:ext cx="2551966" cy="1655329"/>
          </a:xfrm>
          <a:custGeom>
            <a:avLst/>
            <a:gdLst/>
            <a:ahLst/>
            <a:cxnLst/>
            <a:rect l="l" t="t" r="r" b="b"/>
            <a:pathLst>
              <a:path w="5103932" h="3310659" extrusionOk="0">
                <a:moveTo>
                  <a:pt x="0" y="0"/>
                </a:moveTo>
                <a:lnTo>
                  <a:pt x="5103933" y="0"/>
                </a:lnTo>
                <a:lnTo>
                  <a:pt x="5103933" y="3310658"/>
                </a:lnTo>
                <a:lnTo>
                  <a:pt x="0" y="331065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 w="9525" cap="sq" cmpd="sng">
            <a:solidFill>
              <a:srgbClr val="FF68D4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329" name="Google Shape;329;p36"/>
          <p:cNvSpPr/>
          <p:nvPr/>
        </p:nvSpPr>
        <p:spPr>
          <a:xfrm>
            <a:off x="4907089" y="1787583"/>
            <a:ext cx="4112101" cy="2540470"/>
          </a:xfrm>
          <a:custGeom>
            <a:avLst/>
            <a:gdLst/>
            <a:ahLst/>
            <a:cxnLst/>
            <a:rect l="l" t="t" r="r" b="b"/>
            <a:pathLst>
              <a:path w="8224203" h="5080940" extrusionOk="0">
                <a:moveTo>
                  <a:pt x="0" y="0"/>
                </a:moveTo>
                <a:lnTo>
                  <a:pt x="8224203" y="0"/>
                </a:lnTo>
                <a:lnTo>
                  <a:pt x="8224203" y="5080940"/>
                </a:lnTo>
                <a:lnTo>
                  <a:pt x="0" y="50809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30" name="Google Shape;330;p36"/>
          <p:cNvSpPr txBox="1"/>
          <p:nvPr/>
        </p:nvSpPr>
        <p:spPr>
          <a:xfrm>
            <a:off x="872215" y="1980448"/>
            <a:ext cx="399323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700"/>
          </a:p>
        </p:txBody>
      </p:sp>
      <p:sp>
        <p:nvSpPr>
          <p:cNvPr id="331" name="Google Shape;331;p36"/>
          <p:cNvSpPr txBox="1"/>
          <p:nvPr/>
        </p:nvSpPr>
        <p:spPr>
          <a:xfrm>
            <a:off x="1696977" y="912844"/>
            <a:ext cx="67644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i="0" u="none" strike="noStrike" cap="none" dirty="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Possible solution: Stratification of the Age Variable</a:t>
            </a:r>
            <a:endParaRPr sz="400" dirty="0"/>
          </a:p>
        </p:txBody>
      </p:sp>
      <p:sp>
        <p:nvSpPr>
          <p:cNvPr id="332" name="Google Shape;332;p36"/>
          <p:cNvSpPr txBox="1"/>
          <p:nvPr/>
        </p:nvSpPr>
        <p:spPr>
          <a:xfrm>
            <a:off x="357312" y="1970311"/>
            <a:ext cx="2443038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Average hours watched per user per day for each age group, considering A/B groups</a:t>
            </a:r>
            <a:endParaRPr sz="600" i="1" dirty="0"/>
          </a:p>
        </p:txBody>
      </p:sp>
      <p:sp>
        <p:nvSpPr>
          <p:cNvPr id="333" name="Google Shape;333;p36"/>
          <p:cNvSpPr txBox="1"/>
          <p:nvPr/>
        </p:nvSpPr>
        <p:spPr>
          <a:xfrm>
            <a:off x="2886991" y="2045835"/>
            <a:ext cx="1748635" cy="2000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03200" marR="0" lvl="1" indent="-95250" algn="just" rtl="0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lang="en-GB" sz="9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data suggests that, within each age group, group B tends to have a higher average hours watched compared to group A. </a:t>
            </a:r>
            <a:endParaRPr sz="700" dirty="0"/>
          </a:p>
          <a:p>
            <a:pPr marL="203200" marR="0" lvl="1" indent="-95250" algn="just" rtl="0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lang="en-GB" sz="9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confirms that the recommendation engine change may have worked towards increased user engagement in all the age groups. </a:t>
            </a:r>
            <a:endParaRPr sz="700" dirty="0"/>
          </a:p>
        </p:txBody>
      </p:sp>
      <p:pic>
        <p:nvPicPr>
          <p:cNvPr id="2" name="Online Media 1" descr="12">
            <a:hlinkClick r:id="" action="ppaction://media"/>
            <a:extLst>
              <a:ext uri="{FF2B5EF4-FFF2-40B4-BE49-F238E27FC236}">
                <a16:creationId xmlns:a16="http://schemas.microsoft.com/office/drawing/2014/main" id="{6A6F3ED5-3973-F444-B53C-83C5A11386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479550" y="4222750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2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" name="Google Shape;339;p37"/>
          <p:cNvGrpSpPr/>
          <p:nvPr/>
        </p:nvGrpSpPr>
        <p:grpSpPr>
          <a:xfrm>
            <a:off x="7138348" y="4350053"/>
            <a:ext cx="1491302" cy="279097"/>
            <a:chOff x="0" y="0"/>
            <a:chExt cx="3976804" cy="744259"/>
          </a:xfrm>
        </p:grpSpPr>
        <p:sp>
          <p:nvSpPr>
            <p:cNvPr id="340" name="Google Shape;340;p37"/>
            <p:cNvSpPr/>
            <p:nvPr/>
          </p:nvSpPr>
          <p:spPr>
            <a:xfrm>
              <a:off x="0" y="0"/>
              <a:ext cx="3976804" cy="744259"/>
            </a:xfrm>
            <a:custGeom>
              <a:avLst/>
              <a:gdLst/>
              <a:ahLst/>
              <a:cxnLst/>
              <a:rect l="l" t="t" r="r" b="b"/>
              <a:pathLst>
                <a:path w="6897394" h="1290848" extrusionOk="0">
                  <a:moveTo>
                    <a:pt x="0" y="0"/>
                  </a:moveTo>
                  <a:lnTo>
                    <a:pt x="0" y="1290848"/>
                  </a:lnTo>
                  <a:lnTo>
                    <a:pt x="6897394" y="1290848"/>
                  </a:lnTo>
                  <a:lnTo>
                    <a:pt x="6897394" y="0"/>
                  </a:lnTo>
                  <a:lnTo>
                    <a:pt x="0" y="0"/>
                  </a:lnTo>
                  <a:close/>
                  <a:moveTo>
                    <a:pt x="6836434" y="1229888"/>
                  </a:moveTo>
                  <a:lnTo>
                    <a:pt x="59690" y="1229888"/>
                  </a:lnTo>
                  <a:lnTo>
                    <a:pt x="59690" y="59690"/>
                  </a:lnTo>
                  <a:lnTo>
                    <a:pt x="6836434" y="59690"/>
                  </a:lnTo>
                  <a:lnTo>
                    <a:pt x="6836434" y="1229888"/>
                  </a:lnTo>
                  <a:close/>
                </a:path>
              </a:pathLst>
            </a:custGeom>
            <a:solidFill>
              <a:srgbClr val="FF68D4"/>
            </a:solidFill>
            <a:ln>
              <a:noFill/>
            </a:ln>
          </p:spPr>
        </p:sp>
        <p:sp>
          <p:nvSpPr>
            <p:cNvPr id="341" name="Google Shape;341;p37"/>
            <p:cNvSpPr txBox="1"/>
            <p:nvPr/>
          </p:nvSpPr>
          <p:spPr>
            <a:xfrm>
              <a:off x="448728" y="180995"/>
              <a:ext cx="3079349" cy="3727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5" action="ppaction://hlinksldjump"/>
                </a:rPr>
                <a:t>BACK TO AGENDA</a:t>
              </a:r>
              <a:endParaRPr sz="700"/>
            </a:p>
          </p:txBody>
        </p:sp>
      </p:grpSp>
      <p:grpSp>
        <p:nvGrpSpPr>
          <p:cNvPr id="342" name="Google Shape;342;p37"/>
          <p:cNvGrpSpPr/>
          <p:nvPr/>
        </p:nvGrpSpPr>
        <p:grpSpPr>
          <a:xfrm>
            <a:off x="552770" y="440310"/>
            <a:ext cx="1006050" cy="975438"/>
            <a:chOff x="0" y="0"/>
            <a:chExt cx="2682799" cy="2601167"/>
          </a:xfrm>
        </p:grpSpPr>
        <p:sp>
          <p:nvSpPr>
            <p:cNvPr id="343" name="Google Shape;343;p37"/>
            <p:cNvSpPr/>
            <p:nvPr/>
          </p:nvSpPr>
          <p:spPr>
            <a:xfrm>
              <a:off x="392766" y="0"/>
              <a:ext cx="1897267" cy="1893817"/>
            </a:xfrm>
            <a:custGeom>
              <a:avLst/>
              <a:gdLst/>
              <a:ahLst/>
              <a:cxnLst/>
              <a:rect l="l" t="t" r="r" b="b"/>
              <a:pathLst>
                <a:path w="1897267" h="1893817" extrusionOk="0">
                  <a:moveTo>
                    <a:pt x="0" y="0"/>
                  </a:moveTo>
                  <a:lnTo>
                    <a:pt x="1897267" y="0"/>
                  </a:lnTo>
                  <a:lnTo>
                    <a:pt x="1897267" y="1893817"/>
                  </a:lnTo>
                  <a:lnTo>
                    <a:pt x="0" y="189381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344" name="Google Shape;344;p37"/>
            <p:cNvSpPr txBox="1"/>
            <p:nvPr/>
          </p:nvSpPr>
          <p:spPr>
            <a:xfrm>
              <a:off x="0" y="2258479"/>
              <a:ext cx="2682799" cy="3426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Why Not Watch?</a:t>
              </a:r>
              <a:endParaRPr sz="700"/>
            </a:p>
          </p:txBody>
        </p:sp>
      </p:grpSp>
      <p:sp>
        <p:nvSpPr>
          <p:cNvPr id="345" name="Google Shape;345;p37"/>
          <p:cNvSpPr/>
          <p:nvPr/>
        </p:nvSpPr>
        <p:spPr>
          <a:xfrm>
            <a:off x="700126" y="2076936"/>
            <a:ext cx="3120346" cy="762357"/>
          </a:xfrm>
          <a:custGeom>
            <a:avLst/>
            <a:gdLst/>
            <a:ahLst/>
            <a:cxnLst/>
            <a:rect l="l" t="t" r="r" b="b"/>
            <a:pathLst>
              <a:path w="6240692" h="1524714" extrusionOk="0">
                <a:moveTo>
                  <a:pt x="0" y="0"/>
                </a:moveTo>
                <a:lnTo>
                  <a:pt x="6240691" y="0"/>
                </a:lnTo>
                <a:lnTo>
                  <a:pt x="6240691" y="1524715"/>
                </a:lnTo>
                <a:lnTo>
                  <a:pt x="0" y="152471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 w="9525" cap="sq" cmpd="sng">
            <a:solidFill>
              <a:srgbClr val="FF68D4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346" name="Google Shape;346;p37"/>
          <p:cNvSpPr/>
          <p:nvPr/>
        </p:nvSpPr>
        <p:spPr>
          <a:xfrm>
            <a:off x="4486161" y="1415748"/>
            <a:ext cx="4143489" cy="2559834"/>
          </a:xfrm>
          <a:custGeom>
            <a:avLst/>
            <a:gdLst/>
            <a:ahLst/>
            <a:cxnLst/>
            <a:rect l="l" t="t" r="r" b="b"/>
            <a:pathLst>
              <a:path w="8286977" h="5119667" extrusionOk="0">
                <a:moveTo>
                  <a:pt x="0" y="0"/>
                </a:moveTo>
                <a:lnTo>
                  <a:pt x="8286977" y="0"/>
                </a:lnTo>
                <a:lnTo>
                  <a:pt x="8286977" y="5119666"/>
                </a:lnTo>
                <a:lnTo>
                  <a:pt x="0" y="51196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47" name="Google Shape;347;p37"/>
          <p:cNvSpPr txBox="1"/>
          <p:nvPr/>
        </p:nvSpPr>
        <p:spPr>
          <a:xfrm>
            <a:off x="872215" y="1980448"/>
            <a:ext cx="399323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700"/>
          </a:p>
        </p:txBody>
      </p:sp>
      <p:sp>
        <p:nvSpPr>
          <p:cNvPr id="348" name="Google Shape;348;p37"/>
          <p:cNvSpPr txBox="1"/>
          <p:nvPr/>
        </p:nvSpPr>
        <p:spPr>
          <a:xfrm>
            <a:off x="1865168" y="440297"/>
            <a:ext cx="6764400" cy="4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 b="1" i="0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Stratification of the Gender Variable</a:t>
            </a:r>
            <a:endParaRPr sz="700"/>
          </a:p>
        </p:txBody>
      </p:sp>
      <p:sp>
        <p:nvSpPr>
          <p:cNvPr id="349" name="Google Shape;349;p37"/>
          <p:cNvSpPr txBox="1"/>
          <p:nvPr/>
        </p:nvSpPr>
        <p:spPr>
          <a:xfrm>
            <a:off x="718438" y="1609648"/>
            <a:ext cx="3083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Mean hours watched difference between groups A and B and t-test results</a:t>
            </a:r>
            <a:endParaRPr sz="700" i="1"/>
          </a:p>
        </p:txBody>
      </p:sp>
      <p:sp>
        <p:nvSpPr>
          <p:cNvPr id="350" name="Google Shape;350;p37"/>
          <p:cNvSpPr txBox="1"/>
          <p:nvPr/>
        </p:nvSpPr>
        <p:spPr>
          <a:xfrm>
            <a:off x="700057" y="3059075"/>
            <a:ext cx="3717456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Reviewing the results:</a:t>
            </a:r>
            <a:endParaRPr sz="700" dirty="0"/>
          </a:p>
          <a:p>
            <a:pPr marL="203200" marR="0" lvl="1" indent="-101600" algn="l" rtl="0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dirty="0"/>
              <a:t>T</a:t>
            </a:r>
            <a:r>
              <a:rPr lang="en-GB" sz="1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 new recommendation engine produces more promising results for the female users, as evidenced by the distribution of hours watched. </a:t>
            </a:r>
            <a:endParaRPr sz="700" dirty="0"/>
          </a:p>
          <a:p>
            <a:pPr marL="203200" marR="0" lvl="1" indent="-101600" algn="l" rtl="0">
              <a:lnSpc>
                <a:spcPct val="14002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demonstrates the potential effectiveness of the updated engine in raising user engagement among female audience.</a:t>
            </a:r>
            <a:endParaRPr sz="700" dirty="0"/>
          </a:p>
        </p:txBody>
      </p:sp>
      <p:pic>
        <p:nvPicPr>
          <p:cNvPr id="2" name="Online Media 1" descr="13">
            <a:hlinkClick r:id="" action="ppaction://media"/>
            <a:extLst>
              <a:ext uri="{FF2B5EF4-FFF2-40B4-BE49-F238E27FC236}">
                <a16:creationId xmlns:a16="http://schemas.microsoft.com/office/drawing/2014/main" id="{C2DFD26A-4CFE-E14E-8C95-DDD003E3C5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030151" y="3926596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8"/>
          <p:cNvSpPr txBox="1"/>
          <p:nvPr/>
        </p:nvSpPr>
        <p:spPr>
          <a:xfrm>
            <a:off x="914398" y="310546"/>
            <a:ext cx="5909100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b="1" i="0" u="none" strike="noStrike" cap="none" dirty="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Investigation of Key Metrics</a:t>
            </a:r>
            <a:endParaRPr sz="700" dirty="0"/>
          </a:p>
        </p:txBody>
      </p:sp>
      <p:grpSp>
        <p:nvGrpSpPr>
          <p:cNvPr id="356" name="Google Shape;356;p38"/>
          <p:cNvGrpSpPr/>
          <p:nvPr/>
        </p:nvGrpSpPr>
        <p:grpSpPr>
          <a:xfrm>
            <a:off x="7138348" y="4350053"/>
            <a:ext cx="1491302" cy="279097"/>
            <a:chOff x="0" y="0"/>
            <a:chExt cx="3976804" cy="744259"/>
          </a:xfrm>
        </p:grpSpPr>
        <p:sp>
          <p:nvSpPr>
            <p:cNvPr id="357" name="Google Shape;357;p38"/>
            <p:cNvSpPr/>
            <p:nvPr/>
          </p:nvSpPr>
          <p:spPr>
            <a:xfrm>
              <a:off x="0" y="0"/>
              <a:ext cx="3976804" cy="744259"/>
            </a:xfrm>
            <a:custGeom>
              <a:avLst/>
              <a:gdLst/>
              <a:ahLst/>
              <a:cxnLst/>
              <a:rect l="l" t="t" r="r" b="b"/>
              <a:pathLst>
                <a:path w="6897394" h="1290848" extrusionOk="0">
                  <a:moveTo>
                    <a:pt x="0" y="0"/>
                  </a:moveTo>
                  <a:lnTo>
                    <a:pt x="0" y="1290848"/>
                  </a:lnTo>
                  <a:lnTo>
                    <a:pt x="6897394" y="1290848"/>
                  </a:lnTo>
                  <a:lnTo>
                    <a:pt x="6897394" y="0"/>
                  </a:lnTo>
                  <a:lnTo>
                    <a:pt x="0" y="0"/>
                  </a:lnTo>
                  <a:close/>
                  <a:moveTo>
                    <a:pt x="6836434" y="1229888"/>
                  </a:moveTo>
                  <a:lnTo>
                    <a:pt x="59690" y="1229888"/>
                  </a:lnTo>
                  <a:lnTo>
                    <a:pt x="59690" y="59690"/>
                  </a:lnTo>
                  <a:lnTo>
                    <a:pt x="6836434" y="59690"/>
                  </a:lnTo>
                  <a:lnTo>
                    <a:pt x="6836434" y="1229888"/>
                  </a:lnTo>
                  <a:close/>
                </a:path>
              </a:pathLst>
            </a:custGeom>
            <a:solidFill>
              <a:srgbClr val="FF68D4"/>
            </a:solidFill>
            <a:ln>
              <a:noFill/>
            </a:ln>
          </p:spPr>
        </p:sp>
        <p:sp>
          <p:nvSpPr>
            <p:cNvPr id="358" name="Google Shape;358;p38"/>
            <p:cNvSpPr txBox="1"/>
            <p:nvPr/>
          </p:nvSpPr>
          <p:spPr>
            <a:xfrm>
              <a:off x="448728" y="180995"/>
              <a:ext cx="3079349" cy="3727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5" action="ppaction://hlinksldjump"/>
                </a:rPr>
                <a:t>BACK TO AGENDA</a:t>
              </a:r>
              <a:endParaRPr sz="700"/>
            </a:p>
          </p:txBody>
        </p:sp>
      </p:grpSp>
      <p:grpSp>
        <p:nvGrpSpPr>
          <p:cNvPr id="359" name="Google Shape;359;p38"/>
          <p:cNvGrpSpPr/>
          <p:nvPr/>
        </p:nvGrpSpPr>
        <p:grpSpPr>
          <a:xfrm>
            <a:off x="7623601" y="218064"/>
            <a:ext cx="1006049" cy="975438"/>
            <a:chOff x="0" y="0"/>
            <a:chExt cx="2682799" cy="2601167"/>
          </a:xfrm>
        </p:grpSpPr>
        <p:sp>
          <p:nvSpPr>
            <p:cNvPr id="360" name="Google Shape;360;p38"/>
            <p:cNvSpPr/>
            <p:nvPr/>
          </p:nvSpPr>
          <p:spPr>
            <a:xfrm>
              <a:off x="392766" y="0"/>
              <a:ext cx="1897267" cy="1893817"/>
            </a:xfrm>
            <a:custGeom>
              <a:avLst/>
              <a:gdLst/>
              <a:ahLst/>
              <a:cxnLst/>
              <a:rect l="l" t="t" r="r" b="b"/>
              <a:pathLst>
                <a:path w="1897267" h="1893817" extrusionOk="0">
                  <a:moveTo>
                    <a:pt x="0" y="0"/>
                  </a:moveTo>
                  <a:lnTo>
                    <a:pt x="1897267" y="0"/>
                  </a:lnTo>
                  <a:lnTo>
                    <a:pt x="1897267" y="1893817"/>
                  </a:lnTo>
                  <a:lnTo>
                    <a:pt x="0" y="189381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361" name="Google Shape;361;p38"/>
            <p:cNvSpPr txBox="1"/>
            <p:nvPr/>
          </p:nvSpPr>
          <p:spPr>
            <a:xfrm>
              <a:off x="0" y="2258479"/>
              <a:ext cx="2682799" cy="3426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Why Not Watch?</a:t>
              </a:r>
              <a:endParaRPr sz="700"/>
            </a:p>
          </p:txBody>
        </p:sp>
      </p:grpSp>
      <p:sp>
        <p:nvSpPr>
          <p:cNvPr id="362" name="Google Shape;362;p38"/>
          <p:cNvSpPr/>
          <p:nvPr/>
        </p:nvSpPr>
        <p:spPr>
          <a:xfrm>
            <a:off x="155121" y="1536821"/>
            <a:ext cx="2964117" cy="2211177"/>
          </a:xfrm>
          <a:custGeom>
            <a:avLst/>
            <a:gdLst/>
            <a:ahLst/>
            <a:cxnLst/>
            <a:rect l="l" t="t" r="r" b="b"/>
            <a:pathLst>
              <a:path w="6517153" h="4655109" extrusionOk="0">
                <a:moveTo>
                  <a:pt x="0" y="0"/>
                </a:moveTo>
                <a:lnTo>
                  <a:pt x="6517153" y="0"/>
                </a:lnTo>
                <a:lnTo>
                  <a:pt x="6517153" y="4655110"/>
                </a:lnTo>
                <a:lnTo>
                  <a:pt x="0" y="46551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63" name="Google Shape;363;p38"/>
          <p:cNvSpPr/>
          <p:nvPr/>
        </p:nvSpPr>
        <p:spPr>
          <a:xfrm>
            <a:off x="6032928" y="1536821"/>
            <a:ext cx="2981597" cy="2327555"/>
          </a:xfrm>
          <a:custGeom>
            <a:avLst/>
            <a:gdLst/>
            <a:ahLst/>
            <a:cxnLst/>
            <a:rect l="l" t="t" r="r" b="b"/>
            <a:pathLst>
              <a:path w="6517153" h="4655109" extrusionOk="0">
                <a:moveTo>
                  <a:pt x="0" y="0"/>
                </a:moveTo>
                <a:lnTo>
                  <a:pt x="6517153" y="0"/>
                </a:lnTo>
                <a:lnTo>
                  <a:pt x="6517153" y="4655109"/>
                </a:lnTo>
                <a:lnTo>
                  <a:pt x="0" y="46551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64" name="Google Shape;364;p38"/>
          <p:cNvSpPr txBox="1"/>
          <p:nvPr/>
        </p:nvSpPr>
        <p:spPr>
          <a:xfrm>
            <a:off x="1876862" y="927563"/>
            <a:ext cx="4637315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Linear Regression for Social Metric Variable</a:t>
            </a:r>
            <a:endParaRPr sz="700" dirty="0"/>
          </a:p>
        </p:txBody>
      </p:sp>
      <p:sp>
        <p:nvSpPr>
          <p:cNvPr id="365" name="Google Shape;365;p38"/>
          <p:cNvSpPr txBox="1"/>
          <p:nvPr/>
        </p:nvSpPr>
        <p:spPr>
          <a:xfrm>
            <a:off x="3247428" y="1536821"/>
            <a:ext cx="2785500" cy="27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Insights on the results of the regression analysis and the visualization:</a:t>
            </a:r>
            <a:endParaRPr sz="700" dirty="0"/>
          </a:p>
          <a:p>
            <a:pPr marL="215900" marR="0" lvl="1" indent="-1016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new recommendation engine (</a:t>
            </a:r>
            <a:r>
              <a:rPr lang="en-GB" sz="1000" b="1" i="0" u="none" strike="noStrike" cap="none" dirty="0">
                <a:solidFill>
                  <a:srgbClr val="000000"/>
                </a:solidFill>
              </a:rPr>
              <a:t>group B</a:t>
            </a:r>
            <a:r>
              <a:rPr lang="en-GB" sz="1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had a reasonable </a:t>
            </a:r>
            <a:r>
              <a:rPr lang="en-GB" sz="1000" b="1" i="0" u="none" strike="noStrike" cap="none" dirty="0">
                <a:solidFill>
                  <a:srgbClr val="000000"/>
                </a:solidFill>
              </a:rPr>
              <a:t>effect</a:t>
            </a:r>
            <a:r>
              <a:rPr lang="en-GB" sz="1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on the “hours watched” metric considering the “social metric” variable.</a:t>
            </a:r>
            <a:endParaRPr sz="700" dirty="0"/>
          </a:p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5900" marR="0" lvl="1" indent="-1016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comparison to group A, group B has a more </a:t>
            </a:r>
            <a:r>
              <a:rPr lang="en-GB" sz="1000" b="1" i="0" u="none" strike="noStrike" cap="none" dirty="0">
                <a:solidFill>
                  <a:srgbClr val="000000"/>
                </a:solidFill>
              </a:rPr>
              <a:t>pronounced</a:t>
            </a:r>
            <a:r>
              <a:rPr lang="en-GB" sz="1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regression line in the visualization. This implies that the modifications made to the new recommendation engine </a:t>
            </a:r>
            <a:r>
              <a:rPr lang="en-GB" sz="1000" b="0" i="0" u="sng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may have boosted</a:t>
            </a:r>
            <a:r>
              <a:rPr lang="en-GB" sz="1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user participation in Social Metrics.</a:t>
            </a:r>
            <a:endParaRPr sz="700" dirty="0"/>
          </a:p>
        </p:txBody>
      </p:sp>
      <p:sp>
        <p:nvSpPr>
          <p:cNvPr id="13" name="Google Shape;317;p35">
            <a:extLst>
              <a:ext uri="{FF2B5EF4-FFF2-40B4-BE49-F238E27FC236}">
                <a16:creationId xmlns:a16="http://schemas.microsoft.com/office/drawing/2014/main" id="{3B34C336-97B1-574B-9AC7-B7C423BB0486}"/>
              </a:ext>
            </a:extLst>
          </p:cNvPr>
          <p:cNvSpPr/>
          <p:nvPr/>
        </p:nvSpPr>
        <p:spPr>
          <a:xfrm rot="16200000">
            <a:off x="-125141" y="134732"/>
            <a:ext cx="1268615" cy="1037029"/>
          </a:xfrm>
          <a:custGeom>
            <a:avLst/>
            <a:gdLst/>
            <a:ahLst/>
            <a:cxnLst/>
            <a:rect l="l" t="t" r="r" b="b"/>
            <a:pathLst>
              <a:path w="11841808" h="11820277" extrusionOk="0">
                <a:moveTo>
                  <a:pt x="0" y="0"/>
                </a:moveTo>
                <a:lnTo>
                  <a:pt x="11841808" y="0"/>
                </a:lnTo>
                <a:lnTo>
                  <a:pt x="11841808" y="11820277"/>
                </a:lnTo>
                <a:lnTo>
                  <a:pt x="0" y="118202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t="-209574" r="-163546"/>
            </a:stretch>
          </a:blipFill>
          <a:ln>
            <a:noFill/>
          </a:ln>
        </p:spPr>
      </p:sp>
      <p:pic>
        <p:nvPicPr>
          <p:cNvPr id="2" name="Online Media 1" descr="14">
            <a:hlinkClick r:id="" action="ppaction://media"/>
            <a:extLst>
              <a:ext uri="{FF2B5EF4-FFF2-40B4-BE49-F238E27FC236}">
                <a16:creationId xmlns:a16="http://schemas.microsoft.com/office/drawing/2014/main" id="{E04EF7C1-6344-DE4B-9706-3ED088E75C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732643" y="3997265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5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" name="Google Shape;370;p39"/>
          <p:cNvGrpSpPr/>
          <p:nvPr/>
        </p:nvGrpSpPr>
        <p:grpSpPr>
          <a:xfrm>
            <a:off x="7138348" y="4585662"/>
            <a:ext cx="1491302" cy="279097"/>
            <a:chOff x="0" y="0"/>
            <a:chExt cx="3976804" cy="744259"/>
          </a:xfrm>
        </p:grpSpPr>
        <p:sp>
          <p:nvSpPr>
            <p:cNvPr id="371" name="Google Shape;371;p39"/>
            <p:cNvSpPr/>
            <p:nvPr/>
          </p:nvSpPr>
          <p:spPr>
            <a:xfrm>
              <a:off x="0" y="0"/>
              <a:ext cx="3976804" cy="744259"/>
            </a:xfrm>
            <a:custGeom>
              <a:avLst/>
              <a:gdLst/>
              <a:ahLst/>
              <a:cxnLst/>
              <a:rect l="l" t="t" r="r" b="b"/>
              <a:pathLst>
                <a:path w="6897394" h="1290848" extrusionOk="0">
                  <a:moveTo>
                    <a:pt x="0" y="0"/>
                  </a:moveTo>
                  <a:lnTo>
                    <a:pt x="0" y="1290848"/>
                  </a:lnTo>
                  <a:lnTo>
                    <a:pt x="6897394" y="1290848"/>
                  </a:lnTo>
                  <a:lnTo>
                    <a:pt x="6897394" y="0"/>
                  </a:lnTo>
                  <a:lnTo>
                    <a:pt x="0" y="0"/>
                  </a:lnTo>
                  <a:close/>
                  <a:moveTo>
                    <a:pt x="6836434" y="1229888"/>
                  </a:moveTo>
                  <a:lnTo>
                    <a:pt x="59690" y="1229888"/>
                  </a:lnTo>
                  <a:lnTo>
                    <a:pt x="59690" y="59690"/>
                  </a:lnTo>
                  <a:lnTo>
                    <a:pt x="6836434" y="59690"/>
                  </a:lnTo>
                  <a:lnTo>
                    <a:pt x="6836434" y="1229888"/>
                  </a:lnTo>
                  <a:close/>
                </a:path>
              </a:pathLst>
            </a:custGeom>
            <a:solidFill>
              <a:srgbClr val="FF68D4"/>
            </a:solidFill>
            <a:ln>
              <a:noFill/>
            </a:ln>
          </p:spPr>
        </p:sp>
        <p:sp>
          <p:nvSpPr>
            <p:cNvPr id="372" name="Google Shape;372;p39"/>
            <p:cNvSpPr txBox="1"/>
            <p:nvPr/>
          </p:nvSpPr>
          <p:spPr>
            <a:xfrm>
              <a:off x="448728" y="180995"/>
              <a:ext cx="30792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5" action="ppaction://hlinksldjump"/>
                </a:rPr>
                <a:t>BACK TO AGENDA</a:t>
              </a:r>
              <a:endParaRPr sz="700"/>
            </a:p>
          </p:txBody>
        </p:sp>
      </p:grpSp>
      <p:grpSp>
        <p:nvGrpSpPr>
          <p:cNvPr id="373" name="Google Shape;373;p39"/>
          <p:cNvGrpSpPr/>
          <p:nvPr/>
        </p:nvGrpSpPr>
        <p:grpSpPr>
          <a:xfrm>
            <a:off x="7623601" y="218064"/>
            <a:ext cx="1006049" cy="975438"/>
            <a:chOff x="0" y="0"/>
            <a:chExt cx="2682799" cy="2601167"/>
          </a:xfrm>
        </p:grpSpPr>
        <p:sp>
          <p:nvSpPr>
            <p:cNvPr id="374" name="Google Shape;374;p39"/>
            <p:cNvSpPr/>
            <p:nvPr/>
          </p:nvSpPr>
          <p:spPr>
            <a:xfrm>
              <a:off x="392766" y="0"/>
              <a:ext cx="1897267" cy="1893817"/>
            </a:xfrm>
            <a:custGeom>
              <a:avLst/>
              <a:gdLst/>
              <a:ahLst/>
              <a:cxnLst/>
              <a:rect l="l" t="t" r="r" b="b"/>
              <a:pathLst>
                <a:path w="1897267" h="1893817" extrusionOk="0">
                  <a:moveTo>
                    <a:pt x="0" y="0"/>
                  </a:moveTo>
                  <a:lnTo>
                    <a:pt x="1897267" y="0"/>
                  </a:lnTo>
                  <a:lnTo>
                    <a:pt x="1897267" y="1893817"/>
                  </a:lnTo>
                  <a:lnTo>
                    <a:pt x="0" y="189381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375" name="Google Shape;375;p39"/>
            <p:cNvSpPr txBox="1"/>
            <p:nvPr/>
          </p:nvSpPr>
          <p:spPr>
            <a:xfrm>
              <a:off x="0" y="2258479"/>
              <a:ext cx="2682799" cy="3426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Why Not Watch?</a:t>
              </a:r>
              <a:endParaRPr sz="700"/>
            </a:p>
          </p:txBody>
        </p:sp>
      </p:grpSp>
      <p:sp>
        <p:nvSpPr>
          <p:cNvPr id="376" name="Google Shape;376;p39"/>
          <p:cNvSpPr/>
          <p:nvPr/>
        </p:nvSpPr>
        <p:spPr>
          <a:xfrm>
            <a:off x="151400" y="1756925"/>
            <a:ext cx="3612124" cy="2277100"/>
          </a:xfrm>
          <a:custGeom>
            <a:avLst/>
            <a:gdLst/>
            <a:ahLst/>
            <a:cxnLst/>
            <a:rect l="l" t="t" r="r" b="b"/>
            <a:pathLst>
              <a:path w="7371681" h="4554200" extrusionOk="0">
                <a:moveTo>
                  <a:pt x="0" y="0"/>
                </a:moveTo>
                <a:lnTo>
                  <a:pt x="7371681" y="0"/>
                </a:lnTo>
                <a:lnTo>
                  <a:pt x="7371681" y="4554199"/>
                </a:lnTo>
                <a:lnTo>
                  <a:pt x="0" y="455419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77" name="Google Shape;377;p39"/>
          <p:cNvSpPr txBox="1"/>
          <p:nvPr/>
        </p:nvSpPr>
        <p:spPr>
          <a:xfrm>
            <a:off x="1500149" y="290597"/>
            <a:ext cx="5909100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b="1" i="0" u="none" strike="noStrike" cap="none" dirty="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Investigation of Key Metrics</a:t>
            </a:r>
            <a:endParaRPr sz="700" dirty="0"/>
          </a:p>
        </p:txBody>
      </p:sp>
      <p:sp>
        <p:nvSpPr>
          <p:cNvPr id="378" name="Google Shape;378;p39"/>
          <p:cNvSpPr txBox="1"/>
          <p:nvPr/>
        </p:nvSpPr>
        <p:spPr>
          <a:xfrm>
            <a:off x="2096389" y="848792"/>
            <a:ext cx="4951221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Linear Regression for Time Since Signup Variable</a:t>
            </a:r>
            <a:endParaRPr sz="700" dirty="0"/>
          </a:p>
        </p:txBody>
      </p:sp>
      <p:sp>
        <p:nvSpPr>
          <p:cNvPr id="379" name="Google Shape;379;p39"/>
          <p:cNvSpPr txBox="1"/>
          <p:nvPr/>
        </p:nvSpPr>
        <p:spPr>
          <a:xfrm>
            <a:off x="3935186" y="1547025"/>
            <a:ext cx="4779560" cy="2973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Insights on the results of the regression analysis and the visualization:</a:t>
            </a:r>
            <a:endParaRPr sz="700" dirty="0"/>
          </a:p>
          <a:p>
            <a:pPr marL="0" marR="0" lvl="0" indent="0" algn="l" rtl="0">
              <a:lnSpc>
                <a:spcPct val="13995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99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 i="0" u="none" strike="noStrike" cap="none" dirty="0">
                <a:solidFill>
                  <a:srgbClr val="000000"/>
                </a:solidFill>
              </a:rPr>
              <a:t>Group A: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399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p-value is 0.845, indicating that the relationship between "Time since signup" and "Hours watched" is not significant.</a:t>
            </a:r>
            <a:endParaRPr sz="700" dirty="0"/>
          </a:p>
          <a:p>
            <a:pPr marL="0" marR="0" lvl="0" indent="0" algn="l" rtl="0">
              <a:lnSpc>
                <a:spcPct val="1399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multiple R-squared value is 0.000044.</a:t>
            </a:r>
            <a:endParaRPr sz="700" dirty="0"/>
          </a:p>
          <a:p>
            <a:pPr marL="0" marR="0" lvl="0" indent="0" algn="l" rtl="0">
              <a:lnSpc>
                <a:spcPct val="13995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99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 i="0" u="none" strike="noStrike" cap="none" dirty="0">
                <a:solidFill>
                  <a:srgbClr val="000000"/>
                </a:solidFill>
              </a:rPr>
              <a:t>Group B:</a:t>
            </a:r>
            <a:endParaRPr sz="900" b="1" i="0" u="none" strike="noStrike" cap="none" dirty="0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399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p-value for the "time since</a:t>
            </a:r>
            <a:r>
              <a:rPr lang="en-GB" sz="900" dirty="0"/>
              <a:t> </a:t>
            </a:r>
            <a:r>
              <a:rPr lang="en-GB" sz="9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signup" is 0.789, indicating no significant relationship between "Time since signup" and "Hours watched."</a:t>
            </a:r>
            <a:endParaRPr sz="700" dirty="0"/>
          </a:p>
          <a:p>
            <a:pPr marL="0" marR="0" lvl="0" indent="0" algn="l" rtl="0">
              <a:lnSpc>
                <a:spcPct val="1399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multiple R-squared value is 0.000607.</a:t>
            </a:r>
            <a:endParaRPr sz="700" dirty="0"/>
          </a:p>
          <a:p>
            <a:pPr marL="0" marR="0" lvl="0" indent="0" algn="l" rtl="0">
              <a:lnSpc>
                <a:spcPct val="13995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995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According to these results, the duration of a user's subscription ("time since signup") </a:t>
            </a:r>
            <a:r>
              <a:rPr lang="en-GB" sz="1000" b="0" i="0" u="sng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does not seem to be</a:t>
            </a:r>
            <a:r>
              <a:rPr lang="en-GB" sz="1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 strong indicator of the amount of content consumed ("hours watched") for either group. </a:t>
            </a:r>
            <a:endParaRPr sz="700" dirty="0"/>
          </a:p>
        </p:txBody>
      </p:sp>
      <p:sp>
        <p:nvSpPr>
          <p:cNvPr id="12" name="Google Shape;317;p35">
            <a:extLst>
              <a:ext uri="{FF2B5EF4-FFF2-40B4-BE49-F238E27FC236}">
                <a16:creationId xmlns:a16="http://schemas.microsoft.com/office/drawing/2014/main" id="{F677C245-5889-9A49-BABA-BC1832D7DF4D}"/>
              </a:ext>
            </a:extLst>
          </p:cNvPr>
          <p:cNvSpPr/>
          <p:nvPr/>
        </p:nvSpPr>
        <p:spPr>
          <a:xfrm rot="16200000">
            <a:off x="-61229" y="61231"/>
            <a:ext cx="1355270" cy="1232809"/>
          </a:xfrm>
          <a:custGeom>
            <a:avLst/>
            <a:gdLst/>
            <a:ahLst/>
            <a:cxnLst/>
            <a:rect l="l" t="t" r="r" b="b"/>
            <a:pathLst>
              <a:path w="11841808" h="11820277" extrusionOk="0">
                <a:moveTo>
                  <a:pt x="0" y="0"/>
                </a:moveTo>
                <a:lnTo>
                  <a:pt x="11841808" y="0"/>
                </a:lnTo>
                <a:lnTo>
                  <a:pt x="11841808" y="11820277"/>
                </a:lnTo>
                <a:lnTo>
                  <a:pt x="0" y="118202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t="-209574" r="-163546"/>
            </a:stretch>
          </a:blipFill>
          <a:ln>
            <a:noFill/>
          </a:ln>
        </p:spPr>
      </p:sp>
      <p:pic>
        <p:nvPicPr>
          <p:cNvPr id="2" name="Online Media 1" descr="15">
            <a:hlinkClick r:id="" action="ppaction://media"/>
            <a:extLst>
              <a:ext uri="{FF2B5EF4-FFF2-40B4-BE49-F238E27FC236}">
                <a16:creationId xmlns:a16="http://schemas.microsoft.com/office/drawing/2014/main" id="{C1750A1C-366A-604D-94C9-DD2868074C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712357" y="4034025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8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5" name="Google Shape;385;p40"/>
          <p:cNvGrpSpPr/>
          <p:nvPr/>
        </p:nvGrpSpPr>
        <p:grpSpPr>
          <a:xfrm>
            <a:off x="7128698" y="4494803"/>
            <a:ext cx="1491302" cy="279097"/>
            <a:chOff x="0" y="0"/>
            <a:chExt cx="3976804" cy="744259"/>
          </a:xfrm>
        </p:grpSpPr>
        <p:sp>
          <p:nvSpPr>
            <p:cNvPr id="386" name="Google Shape;386;p40"/>
            <p:cNvSpPr/>
            <p:nvPr/>
          </p:nvSpPr>
          <p:spPr>
            <a:xfrm>
              <a:off x="0" y="0"/>
              <a:ext cx="3976804" cy="744259"/>
            </a:xfrm>
            <a:custGeom>
              <a:avLst/>
              <a:gdLst/>
              <a:ahLst/>
              <a:cxnLst/>
              <a:rect l="l" t="t" r="r" b="b"/>
              <a:pathLst>
                <a:path w="6897394" h="1290848" extrusionOk="0">
                  <a:moveTo>
                    <a:pt x="0" y="0"/>
                  </a:moveTo>
                  <a:lnTo>
                    <a:pt x="0" y="1290848"/>
                  </a:lnTo>
                  <a:lnTo>
                    <a:pt x="6897394" y="1290848"/>
                  </a:lnTo>
                  <a:lnTo>
                    <a:pt x="6897394" y="0"/>
                  </a:lnTo>
                  <a:lnTo>
                    <a:pt x="0" y="0"/>
                  </a:lnTo>
                  <a:close/>
                  <a:moveTo>
                    <a:pt x="6836434" y="1229888"/>
                  </a:moveTo>
                  <a:lnTo>
                    <a:pt x="59690" y="1229888"/>
                  </a:lnTo>
                  <a:lnTo>
                    <a:pt x="59690" y="59690"/>
                  </a:lnTo>
                  <a:lnTo>
                    <a:pt x="6836434" y="59690"/>
                  </a:lnTo>
                  <a:lnTo>
                    <a:pt x="6836434" y="1229888"/>
                  </a:lnTo>
                  <a:close/>
                </a:path>
              </a:pathLst>
            </a:custGeom>
            <a:solidFill>
              <a:srgbClr val="FF68D4"/>
            </a:solidFill>
            <a:ln>
              <a:noFill/>
            </a:ln>
          </p:spPr>
        </p:sp>
        <p:sp>
          <p:nvSpPr>
            <p:cNvPr id="387" name="Google Shape;387;p40"/>
            <p:cNvSpPr txBox="1"/>
            <p:nvPr/>
          </p:nvSpPr>
          <p:spPr>
            <a:xfrm>
              <a:off x="448728" y="180995"/>
              <a:ext cx="30792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5" action="ppaction://hlinksldjump"/>
                </a:rPr>
                <a:t>BACK TO AGENDA</a:t>
              </a:r>
              <a:endParaRPr sz="700"/>
            </a:p>
          </p:txBody>
        </p:sp>
      </p:grpSp>
      <p:grpSp>
        <p:nvGrpSpPr>
          <p:cNvPr id="388" name="Google Shape;388;p40"/>
          <p:cNvGrpSpPr/>
          <p:nvPr/>
        </p:nvGrpSpPr>
        <p:grpSpPr>
          <a:xfrm>
            <a:off x="7785758" y="218064"/>
            <a:ext cx="1006049" cy="975438"/>
            <a:chOff x="0" y="0"/>
            <a:chExt cx="2682799" cy="2601167"/>
          </a:xfrm>
        </p:grpSpPr>
        <p:sp>
          <p:nvSpPr>
            <p:cNvPr id="389" name="Google Shape;389;p40"/>
            <p:cNvSpPr/>
            <p:nvPr/>
          </p:nvSpPr>
          <p:spPr>
            <a:xfrm>
              <a:off x="392766" y="0"/>
              <a:ext cx="1897267" cy="1893817"/>
            </a:xfrm>
            <a:custGeom>
              <a:avLst/>
              <a:gdLst/>
              <a:ahLst/>
              <a:cxnLst/>
              <a:rect l="l" t="t" r="r" b="b"/>
              <a:pathLst>
                <a:path w="1897267" h="1893817" extrusionOk="0">
                  <a:moveTo>
                    <a:pt x="0" y="0"/>
                  </a:moveTo>
                  <a:lnTo>
                    <a:pt x="1897267" y="0"/>
                  </a:lnTo>
                  <a:lnTo>
                    <a:pt x="1897267" y="1893817"/>
                  </a:lnTo>
                  <a:lnTo>
                    <a:pt x="0" y="189381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390" name="Google Shape;390;p40"/>
            <p:cNvSpPr txBox="1"/>
            <p:nvPr/>
          </p:nvSpPr>
          <p:spPr>
            <a:xfrm>
              <a:off x="0" y="2258479"/>
              <a:ext cx="2682799" cy="3426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Why Not Watch?</a:t>
              </a:r>
              <a:endParaRPr sz="700"/>
            </a:p>
          </p:txBody>
        </p:sp>
      </p:grpSp>
      <p:sp>
        <p:nvSpPr>
          <p:cNvPr id="391" name="Google Shape;391;p40"/>
          <p:cNvSpPr/>
          <p:nvPr/>
        </p:nvSpPr>
        <p:spPr>
          <a:xfrm>
            <a:off x="153251" y="1826378"/>
            <a:ext cx="4250246" cy="2626045"/>
          </a:xfrm>
          <a:custGeom>
            <a:avLst/>
            <a:gdLst/>
            <a:ahLst/>
            <a:cxnLst/>
            <a:rect l="l" t="t" r="r" b="b"/>
            <a:pathLst>
              <a:path w="8500492" h="5252090" extrusionOk="0">
                <a:moveTo>
                  <a:pt x="0" y="0"/>
                </a:moveTo>
                <a:lnTo>
                  <a:pt x="8500492" y="0"/>
                </a:lnTo>
                <a:lnTo>
                  <a:pt x="8500492" y="5252090"/>
                </a:lnTo>
                <a:lnTo>
                  <a:pt x="0" y="5252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392" name="Google Shape;392;p40"/>
          <p:cNvSpPr txBox="1"/>
          <p:nvPr/>
        </p:nvSpPr>
        <p:spPr>
          <a:xfrm>
            <a:off x="1617447" y="280997"/>
            <a:ext cx="5909100" cy="40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b="1" i="0" u="none" strike="noStrike" cap="none" dirty="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Investigation of Key Metrics</a:t>
            </a:r>
            <a:endParaRPr sz="700" dirty="0"/>
          </a:p>
        </p:txBody>
      </p:sp>
      <p:sp>
        <p:nvSpPr>
          <p:cNvPr id="393" name="Google Shape;393;p40"/>
          <p:cNvSpPr txBox="1"/>
          <p:nvPr/>
        </p:nvSpPr>
        <p:spPr>
          <a:xfrm>
            <a:off x="1534497" y="799365"/>
            <a:ext cx="60750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i="0" u="none" strike="noStrike" cap="none" dirty="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Multiple Regression for Age, Gender and Social Metric  Variables</a:t>
            </a:r>
            <a:endParaRPr sz="700" dirty="0"/>
          </a:p>
        </p:txBody>
      </p:sp>
      <p:sp>
        <p:nvSpPr>
          <p:cNvPr id="394" name="Google Shape;394;p40"/>
          <p:cNvSpPr txBox="1"/>
          <p:nvPr/>
        </p:nvSpPr>
        <p:spPr>
          <a:xfrm>
            <a:off x="4403500" y="1648050"/>
            <a:ext cx="4436100" cy="26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model provides the following insights as a result of the outcomes of the multiple regression analysis:</a:t>
            </a: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90500" marR="0" lvl="1" indent="-95250" algn="l" rtl="0">
              <a:lnSpc>
                <a:spcPct val="1399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lang="en-GB" sz="900" b="1" i="0" u="none" strike="noStrike" cap="none" dirty="0">
                <a:solidFill>
                  <a:srgbClr val="000000"/>
                </a:solidFill>
              </a:rPr>
              <a:t>Gender</a:t>
            </a:r>
            <a:r>
              <a:rPr lang="en-GB" sz="9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does not appear to have a crucial impact on the hours watched indicator. </a:t>
            </a:r>
            <a:endParaRPr sz="700" dirty="0"/>
          </a:p>
          <a:p>
            <a:pPr marL="0" marR="0" lvl="0" indent="0" algn="l" rtl="0">
              <a:lnSpc>
                <a:spcPct val="13995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90500" marR="0" lvl="1" indent="-95250" algn="l" rtl="0">
              <a:lnSpc>
                <a:spcPct val="1399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lang="en-GB" sz="900" b="1" i="0" u="none" strike="noStrike" cap="none" dirty="0">
                <a:solidFill>
                  <a:srgbClr val="000000"/>
                </a:solidFill>
              </a:rPr>
              <a:t>Age</a:t>
            </a:r>
            <a:r>
              <a:rPr lang="en-GB" sz="9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when compared to the reference group (18-25), the age groups of 26-35, 36-45, and 46-55 show significant negative relationships with the hours watched metric.</a:t>
            </a:r>
            <a:endParaRPr sz="700" dirty="0"/>
          </a:p>
          <a:p>
            <a:pPr marL="0" marR="0" lvl="0" indent="0" algn="l" rtl="0">
              <a:lnSpc>
                <a:spcPct val="13995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90500" marR="0" lvl="1" indent="-95250" algn="l" rtl="0">
              <a:lnSpc>
                <a:spcPct val="1399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lang="en-GB" sz="900" b="1" i="0" u="none" strike="noStrike" cap="none" dirty="0">
                <a:solidFill>
                  <a:srgbClr val="000000"/>
                </a:solidFill>
              </a:rPr>
              <a:t>Social Metric</a:t>
            </a:r>
            <a:r>
              <a:rPr lang="en-GB" sz="9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is also significant (p-value &lt; 0.05), indicating that, as the social metric grows, the hours watched metric also grows.</a:t>
            </a:r>
            <a:endParaRPr sz="700" dirty="0"/>
          </a:p>
          <a:p>
            <a:pPr marL="0" marR="0" lvl="0" indent="0" algn="l" rtl="0">
              <a:lnSpc>
                <a:spcPct val="13995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90500" marR="0" lvl="1" indent="-95250" algn="l" rtl="0">
              <a:lnSpc>
                <a:spcPct val="1399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lang="en-GB" sz="900" b="1" i="0" u="none" strike="noStrike" cap="none" dirty="0">
                <a:solidFill>
                  <a:srgbClr val="000000"/>
                </a:solidFill>
              </a:rPr>
              <a:t>Group Effect</a:t>
            </a:r>
            <a:r>
              <a:rPr lang="en-GB" sz="9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the coefficient for the Group B variable is roughly 0.63, showing that the new recommendation engine (group B) caused a rise in viewing time compared to the control group A. </a:t>
            </a:r>
            <a:endParaRPr sz="700" dirty="0"/>
          </a:p>
        </p:txBody>
      </p:sp>
      <p:pic>
        <p:nvPicPr>
          <p:cNvPr id="2" name="Online Media 1" descr="16">
            <a:hlinkClick r:id="" action="ppaction://media"/>
            <a:extLst>
              <a:ext uri="{FF2B5EF4-FFF2-40B4-BE49-F238E27FC236}">
                <a16:creationId xmlns:a16="http://schemas.microsoft.com/office/drawing/2014/main" id="{6E3D13AF-2FE8-DF43-A6ED-5AAE945EF1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04400" y="4088403"/>
            <a:ext cx="812800" cy="812800"/>
          </a:xfrm>
          <a:prstGeom prst="rect">
            <a:avLst/>
          </a:prstGeom>
        </p:spPr>
      </p:pic>
      <p:sp>
        <p:nvSpPr>
          <p:cNvPr id="14" name="Google Shape;403;p41">
            <a:extLst>
              <a:ext uri="{FF2B5EF4-FFF2-40B4-BE49-F238E27FC236}">
                <a16:creationId xmlns:a16="http://schemas.microsoft.com/office/drawing/2014/main" id="{DD48B203-4467-E240-8955-E9E7DA6588EB}"/>
              </a:ext>
            </a:extLst>
          </p:cNvPr>
          <p:cNvSpPr/>
          <p:nvPr/>
        </p:nvSpPr>
        <p:spPr>
          <a:xfrm rot="16200000">
            <a:off x="126823" y="-134046"/>
            <a:ext cx="1274146" cy="1541203"/>
          </a:xfrm>
          <a:custGeom>
            <a:avLst/>
            <a:gdLst/>
            <a:ahLst/>
            <a:cxnLst/>
            <a:rect l="l" t="t" r="r" b="b"/>
            <a:pathLst>
              <a:path w="9279264" h="9262392" extrusionOk="0">
                <a:moveTo>
                  <a:pt x="0" y="0"/>
                </a:moveTo>
                <a:lnTo>
                  <a:pt x="9279264" y="0"/>
                </a:lnTo>
                <a:lnTo>
                  <a:pt x="9279264" y="9262392"/>
                </a:lnTo>
                <a:lnTo>
                  <a:pt x="0" y="92623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l="1" t="-151360" r="-177064"/>
            </a:stretch>
          </a:blip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4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9" name="Google Shape;399;p41"/>
          <p:cNvGrpSpPr/>
          <p:nvPr/>
        </p:nvGrpSpPr>
        <p:grpSpPr>
          <a:xfrm>
            <a:off x="7207173" y="4639553"/>
            <a:ext cx="1493717" cy="279549"/>
            <a:chOff x="0" y="0"/>
            <a:chExt cx="3983245" cy="745465"/>
          </a:xfrm>
        </p:grpSpPr>
        <p:sp>
          <p:nvSpPr>
            <p:cNvPr id="400" name="Google Shape;400;p41"/>
            <p:cNvSpPr/>
            <p:nvPr/>
          </p:nvSpPr>
          <p:spPr>
            <a:xfrm>
              <a:off x="0" y="0"/>
              <a:ext cx="3983245" cy="745465"/>
            </a:xfrm>
            <a:custGeom>
              <a:avLst/>
              <a:gdLst/>
              <a:ahLst/>
              <a:cxnLst/>
              <a:rect l="l" t="t" r="r" b="b"/>
              <a:pathLst>
                <a:path w="6897394" h="1290848" extrusionOk="0">
                  <a:moveTo>
                    <a:pt x="0" y="0"/>
                  </a:moveTo>
                  <a:lnTo>
                    <a:pt x="0" y="1290848"/>
                  </a:lnTo>
                  <a:lnTo>
                    <a:pt x="6897394" y="1290848"/>
                  </a:lnTo>
                  <a:lnTo>
                    <a:pt x="6897394" y="0"/>
                  </a:lnTo>
                  <a:lnTo>
                    <a:pt x="0" y="0"/>
                  </a:lnTo>
                  <a:close/>
                  <a:moveTo>
                    <a:pt x="6836434" y="1229888"/>
                  </a:moveTo>
                  <a:lnTo>
                    <a:pt x="59690" y="1229888"/>
                  </a:lnTo>
                  <a:lnTo>
                    <a:pt x="59690" y="59690"/>
                  </a:lnTo>
                  <a:lnTo>
                    <a:pt x="6836434" y="59690"/>
                  </a:lnTo>
                  <a:lnTo>
                    <a:pt x="6836434" y="1229888"/>
                  </a:lnTo>
                  <a:close/>
                </a:path>
              </a:pathLst>
            </a:custGeom>
            <a:solidFill>
              <a:srgbClr val="FF68D4"/>
            </a:solidFill>
            <a:ln>
              <a:noFill/>
            </a:ln>
          </p:spPr>
        </p:sp>
        <p:sp>
          <p:nvSpPr>
            <p:cNvPr id="401" name="Google Shape;401;p41"/>
            <p:cNvSpPr txBox="1"/>
            <p:nvPr/>
          </p:nvSpPr>
          <p:spPr>
            <a:xfrm>
              <a:off x="448728" y="180995"/>
              <a:ext cx="30792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5" action="ppaction://hlinksldjump"/>
                </a:rPr>
                <a:t>BACK TO AGENDA</a:t>
              </a:r>
              <a:endParaRPr sz="700"/>
            </a:p>
          </p:txBody>
        </p:sp>
      </p:grpSp>
      <p:sp>
        <p:nvSpPr>
          <p:cNvPr id="402" name="Google Shape;402;p41"/>
          <p:cNvSpPr txBox="1"/>
          <p:nvPr/>
        </p:nvSpPr>
        <p:spPr>
          <a:xfrm>
            <a:off x="2441221" y="514350"/>
            <a:ext cx="4833528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 b="1" i="0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Discussion on the key insights</a:t>
            </a:r>
            <a:endParaRPr sz="700"/>
          </a:p>
        </p:txBody>
      </p:sp>
      <p:sp>
        <p:nvSpPr>
          <p:cNvPr id="403" name="Google Shape;403;p41"/>
          <p:cNvSpPr/>
          <p:nvPr/>
        </p:nvSpPr>
        <p:spPr>
          <a:xfrm>
            <a:off x="7469424" y="0"/>
            <a:ext cx="1674576" cy="1842458"/>
          </a:xfrm>
          <a:custGeom>
            <a:avLst/>
            <a:gdLst/>
            <a:ahLst/>
            <a:cxnLst/>
            <a:rect l="l" t="t" r="r" b="b"/>
            <a:pathLst>
              <a:path w="9279264" h="9262392" extrusionOk="0">
                <a:moveTo>
                  <a:pt x="0" y="0"/>
                </a:moveTo>
                <a:lnTo>
                  <a:pt x="9279264" y="0"/>
                </a:lnTo>
                <a:lnTo>
                  <a:pt x="9279264" y="9262392"/>
                </a:lnTo>
                <a:lnTo>
                  <a:pt x="0" y="92623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l="1" t="-151360" r="-177064"/>
            </a:stretch>
          </a:blipFill>
          <a:ln>
            <a:noFill/>
          </a:ln>
        </p:spPr>
      </p:sp>
      <p:grpSp>
        <p:nvGrpSpPr>
          <p:cNvPr id="404" name="Google Shape;404;p41"/>
          <p:cNvGrpSpPr/>
          <p:nvPr/>
        </p:nvGrpSpPr>
        <p:grpSpPr>
          <a:xfrm>
            <a:off x="514350" y="525062"/>
            <a:ext cx="1006050" cy="975438"/>
            <a:chOff x="0" y="0"/>
            <a:chExt cx="2682799" cy="2601167"/>
          </a:xfrm>
        </p:grpSpPr>
        <p:sp>
          <p:nvSpPr>
            <p:cNvPr id="405" name="Google Shape;405;p41"/>
            <p:cNvSpPr/>
            <p:nvPr/>
          </p:nvSpPr>
          <p:spPr>
            <a:xfrm>
              <a:off x="392766" y="0"/>
              <a:ext cx="1897267" cy="1893817"/>
            </a:xfrm>
            <a:custGeom>
              <a:avLst/>
              <a:gdLst/>
              <a:ahLst/>
              <a:cxnLst/>
              <a:rect l="l" t="t" r="r" b="b"/>
              <a:pathLst>
                <a:path w="1897267" h="1893817" extrusionOk="0">
                  <a:moveTo>
                    <a:pt x="0" y="0"/>
                  </a:moveTo>
                  <a:lnTo>
                    <a:pt x="1897267" y="0"/>
                  </a:lnTo>
                  <a:lnTo>
                    <a:pt x="1897267" y="1893817"/>
                  </a:lnTo>
                  <a:lnTo>
                    <a:pt x="0" y="189381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406" name="Google Shape;406;p41"/>
            <p:cNvSpPr txBox="1"/>
            <p:nvPr/>
          </p:nvSpPr>
          <p:spPr>
            <a:xfrm>
              <a:off x="0" y="2258479"/>
              <a:ext cx="2682799" cy="3426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2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Why Not Watch?</a:t>
              </a:r>
              <a:endParaRPr sz="700"/>
            </a:p>
          </p:txBody>
        </p:sp>
      </p:grpSp>
      <p:sp>
        <p:nvSpPr>
          <p:cNvPr id="407" name="Google Shape;407;p41"/>
          <p:cNvSpPr/>
          <p:nvPr/>
        </p:nvSpPr>
        <p:spPr>
          <a:xfrm>
            <a:off x="0" y="3846836"/>
            <a:ext cx="2588756" cy="1296664"/>
          </a:xfrm>
          <a:custGeom>
            <a:avLst/>
            <a:gdLst/>
            <a:ahLst/>
            <a:cxnLst/>
            <a:rect l="l" t="t" r="r" b="b"/>
            <a:pathLst>
              <a:path w="9279264" h="9262392" extrusionOk="0">
                <a:moveTo>
                  <a:pt x="0" y="0"/>
                </a:moveTo>
                <a:lnTo>
                  <a:pt x="9279263" y="0"/>
                </a:lnTo>
                <a:lnTo>
                  <a:pt x="9279263" y="9262392"/>
                </a:lnTo>
                <a:lnTo>
                  <a:pt x="0" y="92623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rcRect/>
            <a:stretch>
              <a:fillRect l="-79229" r="-7" b="-257162"/>
            </a:stretch>
          </a:blipFill>
          <a:ln>
            <a:noFill/>
          </a:ln>
        </p:spPr>
      </p:sp>
      <p:sp>
        <p:nvSpPr>
          <p:cNvPr id="408" name="Google Shape;408;p41"/>
          <p:cNvSpPr/>
          <p:nvPr/>
        </p:nvSpPr>
        <p:spPr>
          <a:xfrm>
            <a:off x="733525" y="2055925"/>
            <a:ext cx="2649408" cy="2293362"/>
          </a:xfrm>
          <a:custGeom>
            <a:avLst/>
            <a:gdLst/>
            <a:ahLst/>
            <a:cxnLst/>
            <a:rect l="l" t="t" r="r" b="b"/>
            <a:pathLst>
              <a:path w="4452786" h="2884732" extrusionOk="0">
                <a:moveTo>
                  <a:pt x="0" y="0"/>
                </a:moveTo>
                <a:lnTo>
                  <a:pt x="4452786" y="0"/>
                </a:lnTo>
                <a:lnTo>
                  <a:pt x="4452786" y="2884732"/>
                </a:lnTo>
                <a:lnTo>
                  <a:pt x="0" y="2884732"/>
                </a:lnTo>
                <a:close/>
              </a:path>
            </a:pathLst>
          </a:custGeom>
          <a:solidFill>
            <a:srgbClr val="FFFFFF"/>
          </a:solidFill>
          <a:ln w="9525" cap="sq" cmpd="sng">
            <a:solidFill>
              <a:srgbClr val="FF68D4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409" name="Google Shape;409;p41"/>
          <p:cNvSpPr txBox="1"/>
          <p:nvPr/>
        </p:nvSpPr>
        <p:spPr>
          <a:xfrm>
            <a:off x="840985" y="2565531"/>
            <a:ext cx="2414400" cy="1260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90500" marR="0" lvl="1" indent="-95250" algn="l" rtl="0">
              <a:lnSpc>
                <a:spcPct val="13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lang="en-GB" sz="9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Thorough examination of numerous demographic aspects (age, gender, social metric, time since signup);</a:t>
            </a:r>
            <a:endParaRPr sz="700" dirty="0"/>
          </a:p>
          <a:p>
            <a:pPr marL="0" marR="0" lvl="0" indent="0" algn="l" rtl="0">
              <a:lnSpc>
                <a:spcPct val="13001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90500" marR="0" lvl="1" indent="-95250" algn="l" rtl="0">
              <a:lnSpc>
                <a:spcPct val="13001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lang="en-GB" sz="9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clear demonstration of how the new recommendation engine affects user engagement;</a:t>
            </a:r>
            <a:endParaRPr sz="700" dirty="0"/>
          </a:p>
        </p:txBody>
      </p:sp>
      <p:sp>
        <p:nvSpPr>
          <p:cNvPr id="410" name="Google Shape;410;p41"/>
          <p:cNvSpPr txBox="1"/>
          <p:nvPr/>
        </p:nvSpPr>
        <p:spPr>
          <a:xfrm>
            <a:off x="731429" y="2232604"/>
            <a:ext cx="25917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>
                <a:solidFill>
                  <a:srgbClr val="000000"/>
                </a:solidFill>
              </a:rPr>
              <a:t>Strengths</a:t>
            </a:r>
            <a:endParaRPr sz="700" b="1"/>
          </a:p>
        </p:txBody>
      </p:sp>
      <p:sp>
        <p:nvSpPr>
          <p:cNvPr id="411" name="Google Shape;411;p41"/>
          <p:cNvSpPr/>
          <p:nvPr/>
        </p:nvSpPr>
        <p:spPr>
          <a:xfrm>
            <a:off x="3709025" y="2055925"/>
            <a:ext cx="2359794" cy="2292711"/>
          </a:xfrm>
          <a:custGeom>
            <a:avLst/>
            <a:gdLst/>
            <a:ahLst/>
            <a:cxnLst/>
            <a:rect l="l" t="t" r="r" b="b"/>
            <a:pathLst>
              <a:path w="3457574" h="2576080" extrusionOk="0">
                <a:moveTo>
                  <a:pt x="0" y="0"/>
                </a:moveTo>
                <a:lnTo>
                  <a:pt x="3457574" y="0"/>
                </a:lnTo>
                <a:lnTo>
                  <a:pt x="3457574" y="2576080"/>
                </a:lnTo>
                <a:lnTo>
                  <a:pt x="0" y="2576080"/>
                </a:lnTo>
                <a:close/>
              </a:path>
            </a:pathLst>
          </a:custGeom>
          <a:solidFill>
            <a:srgbClr val="FFFFFF"/>
          </a:solidFill>
          <a:ln w="9525" cap="sq" cmpd="sng">
            <a:solidFill>
              <a:srgbClr val="FF68D4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412" name="Google Shape;412;p41"/>
          <p:cNvSpPr txBox="1"/>
          <p:nvPr/>
        </p:nvSpPr>
        <p:spPr>
          <a:xfrm>
            <a:off x="3873352" y="2565533"/>
            <a:ext cx="1977300" cy="15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190500" marR="0" lvl="1" indent="-95250" algn="l" rtl="0">
              <a:lnSpc>
                <a:spcPct val="129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lang="en-GB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Might not have captured long-term patterns;</a:t>
            </a:r>
            <a:endParaRPr sz="700"/>
          </a:p>
          <a:p>
            <a:pPr marL="0" marR="0" lvl="0" indent="0" algn="l" rtl="0">
              <a:lnSpc>
                <a:spcPct val="12997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90500" marR="0" lvl="1" indent="-95250" algn="l" rtl="0">
              <a:lnSpc>
                <a:spcPct val="129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lang="en-GB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External variables or user preferences that can impact participation;</a:t>
            </a:r>
            <a:endParaRPr sz="700"/>
          </a:p>
          <a:p>
            <a:pPr marL="0" marR="0" lvl="0" indent="0" algn="l" rtl="0">
              <a:lnSpc>
                <a:spcPct val="12997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90500" marR="0" lvl="1" indent="-95250" algn="l" rtl="0">
              <a:lnSpc>
                <a:spcPct val="12997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Char char="•"/>
            </a:pPr>
            <a:r>
              <a:rPr lang="en-GB"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Some complicating variables might not have been taken into account.</a:t>
            </a:r>
            <a:endParaRPr sz="700"/>
          </a:p>
        </p:txBody>
      </p:sp>
      <p:sp>
        <p:nvSpPr>
          <p:cNvPr id="413" name="Google Shape;413;p41"/>
          <p:cNvSpPr txBox="1"/>
          <p:nvPr/>
        </p:nvSpPr>
        <p:spPr>
          <a:xfrm>
            <a:off x="3739525" y="2232590"/>
            <a:ext cx="2236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>
                <a:solidFill>
                  <a:srgbClr val="000000"/>
                </a:solidFill>
              </a:rPr>
              <a:t>Limitations</a:t>
            </a:r>
            <a:endParaRPr sz="700" b="1"/>
          </a:p>
        </p:txBody>
      </p:sp>
      <p:sp>
        <p:nvSpPr>
          <p:cNvPr id="414" name="Google Shape;414;p41"/>
          <p:cNvSpPr txBox="1"/>
          <p:nvPr/>
        </p:nvSpPr>
        <p:spPr>
          <a:xfrm>
            <a:off x="2441221" y="1193795"/>
            <a:ext cx="4833528" cy="3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i="0" u="none" strike="noStrike" cap="none" dirty="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Strengths and Limitations of the A/B test</a:t>
            </a:r>
            <a:endParaRPr sz="700" dirty="0"/>
          </a:p>
        </p:txBody>
      </p:sp>
      <p:sp>
        <p:nvSpPr>
          <p:cNvPr id="415" name="Google Shape;415;p41"/>
          <p:cNvSpPr/>
          <p:nvPr/>
        </p:nvSpPr>
        <p:spPr>
          <a:xfrm>
            <a:off x="6341100" y="2055925"/>
            <a:ext cx="2359794" cy="2292711"/>
          </a:xfrm>
          <a:custGeom>
            <a:avLst/>
            <a:gdLst/>
            <a:ahLst/>
            <a:cxnLst/>
            <a:rect l="l" t="t" r="r" b="b"/>
            <a:pathLst>
              <a:path w="3457574" h="2576080" extrusionOk="0">
                <a:moveTo>
                  <a:pt x="0" y="0"/>
                </a:moveTo>
                <a:lnTo>
                  <a:pt x="3457574" y="0"/>
                </a:lnTo>
                <a:lnTo>
                  <a:pt x="3457574" y="2576080"/>
                </a:lnTo>
                <a:lnTo>
                  <a:pt x="0" y="2576080"/>
                </a:lnTo>
                <a:close/>
              </a:path>
            </a:pathLst>
          </a:custGeom>
          <a:solidFill>
            <a:srgbClr val="FFFFFF"/>
          </a:solidFill>
          <a:ln w="9525" cap="sq" cmpd="sng">
            <a:solidFill>
              <a:srgbClr val="FF68D4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416" name="Google Shape;416;p41"/>
          <p:cNvSpPr txBox="1"/>
          <p:nvPr/>
        </p:nvSpPr>
        <p:spPr>
          <a:xfrm>
            <a:off x="6522468" y="2727783"/>
            <a:ext cx="1977300" cy="13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66700" marR="0" lvl="1" indent="-139700" algn="l" rtl="0">
              <a:lnSpc>
                <a:spcPct val="12998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Long-term analysis; </a:t>
            </a:r>
            <a:endParaRPr sz="700"/>
          </a:p>
          <a:p>
            <a:pPr marL="0" marR="0" lvl="0" indent="0" algn="l" rtl="0">
              <a:lnSpc>
                <a:spcPct val="12998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66700" marR="0" lvl="1" indent="-139700" algn="l" rtl="0">
              <a:lnSpc>
                <a:spcPct val="12998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Qualitative Research;</a:t>
            </a:r>
            <a:endParaRPr sz="700"/>
          </a:p>
          <a:p>
            <a:pPr marL="0" marR="0" lvl="0" indent="0" algn="l" rtl="0">
              <a:lnSpc>
                <a:spcPct val="129983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66700" marR="0" lvl="1" indent="-139700" algn="l" rtl="0">
              <a:lnSpc>
                <a:spcPct val="12998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lang="en-GB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 Analysis.</a:t>
            </a:r>
            <a:endParaRPr sz="700"/>
          </a:p>
          <a:p>
            <a:pPr marL="0" marR="0" lvl="0" indent="0" algn="l" rtl="0">
              <a:lnSpc>
                <a:spcPct val="9234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41"/>
          <p:cNvSpPr txBox="1"/>
          <p:nvPr/>
        </p:nvSpPr>
        <p:spPr>
          <a:xfrm>
            <a:off x="6394927" y="2232590"/>
            <a:ext cx="2236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 i="0" u="none" strike="noStrike" cap="none">
                <a:solidFill>
                  <a:srgbClr val="000000"/>
                </a:solidFill>
              </a:rPr>
              <a:t>Future Direction</a:t>
            </a:r>
            <a:r>
              <a:rPr lang="en-GB" sz="1200" b="1"/>
              <a:t>s</a:t>
            </a:r>
            <a:endParaRPr sz="700"/>
          </a:p>
        </p:txBody>
      </p:sp>
      <p:pic>
        <p:nvPicPr>
          <p:cNvPr id="3" name="Online Media 2" descr="18">
            <a:hlinkClick r:id="" action="ppaction://media"/>
            <a:extLst>
              <a:ext uri="{FF2B5EF4-FFF2-40B4-BE49-F238E27FC236}">
                <a16:creationId xmlns:a16="http://schemas.microsoft.com/office/drawing/2014/main" id="{60217513-C74D-054B-8819-1F4E640258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341100" y="4330700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0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2"/>
          <p:cNvSpPr/>
          <p:nvPr/>
        </p:nvSpPr>
        <p:spPr>
          <a:xfrm>
            <a:off x="4863650" y="463200"/>
            <a:ext cx="3931946" cy="4247614"/>
          </a:xfrm>
          <a:custGeom>
            <a:avLst/>
            <a:gdLst/>
            <a:ahLst/>
            <a:cxnLst/>
            <a:rect l="l" t="t" r="r" b="b"/>
            <a:pathLst>
              <a:path w="5242594" h="5818649" extrusionOk="0">
                <a:moveTo>
                  <a:pt x="0" y="0"/>
                </a:moveTo>
                <a:lnTo>
                  <a:pt x="5242594" y="0"/>
                </a:lnTo>
                <a:lnTo>
                  <a:pt x="5242594" y="5818649"/>
                </a:lnTo>
                <a:lnTo>
                  <a:pt x="0" y="5818649"/>
                </a:lnTo>
                <a:close/>
              </a:path>
            </a:pathLst>
          </a:custGeom>
          <a:solidFill>
            <a:srgbClr val="FFFFFF"/>
          </a:solidFill>
          <a:ln w="9525" cap="sq" cmpd="sng">
            <a:solidFill>
              <a:srgbClr val="FF68D4"/>
            </a:solidFill>
            <a:prstDash val="solid"/>
            <a:miter lim="8000"/>
            <a:headEnd type="none" w="sm" len="sm"/>
            <a:tailEnd type="none" w="sm" len="sm"/>
          </a:ln>
        </p:spPr>
      </p:sp>
      <p:grpSp>
        <p:nvGrpSpPr>
          <p:cNvPr id="423" name="Google Shape;423;p42"/>
          <p:cNvGrpSpPr/>
          <p:nvPr/>
        </p:nvGrpSpPr>
        <p:grpSpPr>
          <a:xfrm>
            <a:off x="514350" y="4350053"/>
            <a:ext cx="1491302" cy="279097"/>
            <a:chOff x="0" y="0"/>
            <a:chExt cx="3976804" cy="744259"/>
          </a:xfrm>
        </p:grpSpPr>
        <p:sp>
          <p:nvSpPr>
            <p:cNvPr id="424" name="Google Shape;424;p42"/>
            <p:cNvSpPr/>
            <p:nvPr/>
          </p:nvSpPr>
          <p:spPr>
            <a:xfrm>
              <a:off x="0" y="0"/>
              <a:ext cx="3976804" cy="744259"/>
            </a:xfrm>
            <a:custGeom>
              <a:avLst/>
              <a:gdLst/>
              <a:ahLst/>
              <a:cxnLst/>
              <a:rect l="l" t="t" r="r" b="b"/>
              <a:pathLst>
                <a:path w="6897394" h="1290848" extrusionOk="0">
                  <a:moveTo>
                    <a:pt x="0" y="0"/>
                  </a:moveTo>
                  <a:lnTo>
                    <a:pt x="0" y="1290848"/>
                  </a:lnTo>
                  <a:lnTo>
                    <a:pt x="6897394" y="1290848"/>
                  </a:lnTo>
                  <a:lnTo>
                    <a:pt x="6897394" y="0"/>
                  </a:lnTo>
                  <a:lnTo>
                    <a:pt x="0" y="0"/>
                  </a:lnTo>
                  <a:close/>
                  <a:moveTo>
                    <a:pt x="6836434" y="1229888"/>
                  </a:moveTo>
                  <a:lnTo>
                    <a:pt x="59690" y="1229888"/>
                  </a:lnTo>
                  <a:lnTo>
                    <a:pt x="59690" y="59690"/>
                  </a:lnTo>
                  <a:lnTo>
                    <a:pt x="6836434" y="59690"/>
                  </a:lnTo>
                  <a:lnTo>
                    <a:pt x="6836434" y="1229888"/>
                  </a:lnTo>
                  <a:close/>
                </a:path>
              </a:pathLst>
            </a:custGeom>
            <a:solidFill>
              <a:srgbClr val="FF68D4"/>
            </a:solidFill>
            <a:ln>
              <a:noFill/>
            </a:ln>
          </p:spPr>
        </p:sp>
        <p:sp>
          <p:nvSpPr>
            <p:cNvPr id="425" name="Google Shape;425;p42"/>
            <p:cNvSpPr txBox="1"/>
            <p:nvPr/>
          </p:nvSpPr>
          <p:spPr>
            <a:xfrm>
              <a:off x="448728" y="180995"/>
              <a:ext cx="3079349" cy="3727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5" action="ppaction://hlinksldjump"/>
                </a:rPr>
                <a:t>BACK TO AGENDA</a:t>
              </a:r>
              <a:endParaRPr sz="700"/>
            </a:p>
          </p:txBody>
        </p:sp>
      </p:grpSp>
      <p:sp>
        <p:nvSpPr>
          <p:cNvPr id="426" name="Google Shape;426;p42"/>
          <p:cNvSpPr/>
          <p:nvPr/>
        </p:nvSpPr>
        <p:spPr>
          <a:xfrm>
            <a:off x="0" y="0"/>
            <a:ext cx="4314027" cy="1974277"/>
          </a:xfrm>
          <a:custGeom>
            <a:avLst/>
            <a:gdLst/>
            <a:ahLst/>
            <a:cxnLst/>
            <a:rect l="l" t="t" r="r" b="b"/>
            <a:pathLst>
              <a:path w="10756437" h="10736880" extrusionOk="0">
                <a:moveTo>
                  <a:pt x="0" y="0"/>
                </a:moveTo>
                <a:lnTo>
                  <a:pt x="10756436" y="0"/>
                </a:lnTo>
                <a:lnTo>
                  <a:pt x="10756436" y="10736880"/>
                </a:lnTo>
                <a:lnTo>
                  <a:pt x="0" y="107368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l="-24668" t="-171921"/>
            </a:stretch>
          </a:blipFill>
          <a:ln>
            <a:noFill/>
          </a:ln>
        </p:spPr>
      </p:sp>
      <p:grpSp>
        <p:nvGrpSpPr>
          <p:cNvPr id="427" name="Google Shape;427;p42"/>
          <p:cNvGrpSpPr/>
          <p:nvPr/>
        </p:nvGrpSpPr>
        <p:grpSpPr>
          <a:xfrm>
            <a:off x="514350" y="2145535"/>
            <a:ext cx="1006050" cy="979805"/>
            <a:chOff x="0" y="0"/>
            <a:chExt cx="2682799" cy="2612812"/>
          </a:xfrm>
        </p:grpSpPr>
        <p:sp>
          <p:nvSpPr>
            <p:cNvPr id="428" name="Google Shape;428;p42"/>
            <p:cNvSpPr/>
            <p:nvPr/>
          </p:nvSpPr>
          <p:spPr>
            <a:xfrm>
              <a:off x="392766" y="0"/>
              <a:ext cx="1897267" cy="1893817"/>
            </a:xfrm>
            <a:custGeom>
              <a:avLst/>
              <a:gdLst/>
              <a:ahLst/>
              <a:cxnLst/>
              <a:rect l="l" t="t" r="r" b="b"/>
              <a:pathLst>
                <a:path w="1897267" h="1893817" extrusionOk="0">
                  <a:moveTo>
                    <a:pt x="0" y="0"/>
                  </a:moveTo>
                  <a:lnTo>
                    <a:pt x="1897267" y="0"/>
                  </a:lnTo>
                  <a:lnTo>
                    <a:pt x="1897267" y="1893817"/>
                  </a:lnTo>
                  <a:lnTo>
                    <a:pt x="0" y="189381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429" name="Google Shape;429;p42"/>
            <p:cNvSpPr txBox="1"/>
            <p:nvPr/>
          </p:nvSpPr>
          <p:spPr>
            <a:xfrm>
              <a:off x="0" y="2268004"/>
              <a:ext cx="2682799" cy="3448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997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Why Not Watch?</a:t>
              </a:r>
              <a:endParaRPr sz="700"/>
            </a:p>
          </p:txBody>
        </p:sp>
      </p:grpSp>
      <p:sp>
        <p:nvSpPr>
          <p:cNvPr id="430" name="Google Shape;430;p42"/>
          <p:cNvSpPr txBox="1"/>
          <p:nvPr/>
        </p:nvSpPr>
        <p:spPr>
          <a:xfrm>
            <a:off x="514350" y="3401564"/>
            <a:ext cx="3246666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b="1" i="0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Conclusion</a:t>
            </a:r>
            <a:endParaRPr sz="700"/>
          </a:p>
        </p:txBody>
      </p:sp>
      <p:sp>
        <p:nvSpPr>
          <p:cNvPr id="431" name="Google Shape;431;p42"/>
          <p:cNvSpPr txBox="1"/>
          <p:nvPr/>
        </p:nvSpPr>
        <p:spPr>
          <a:xfrm>
            <a:off x="5176650" y="786751"/>
            <a:ext cx="3340800" cy="3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/>
              <a:t>- </a:t>
            </a:r>
            <a:r>
              <a:rPr lang="en-GB" sz="1300" b="1" i="0" u="none" strike="noStrike" cap="none">
                <a:solidFill>
                  <a:srgbClr val="000000"/>
                </a:solidFill>
              </a:rPr>
              <a:t>User Engagement</a:t>
            </a:r>
            <a:r>
              <a:rPr lang="en-GB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Average hours watched increased after the implementation of the new recommendation engine.</a:t>
            </a:r>
            <a:endParaRPr sz="700"/>
          </a:p>
          <a:p>
            <a:pPr marL="0" marR="0" lvl="0" indent="0" algn="l" rtl="0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 i="0" u="none" strike="noStrike" cap="none">
                <a:solidFill>
                  <a:srgbClr val="000000"/>
                </a:solidFill>
              </a:rPr>
              <a:t> - Key Factors</a:t>
            </a:r>
            <a:r>
              <a:rPr lang="en-GB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700"/>
          </a:p>
          <a:p>
            <a:pPr marL="0" marR="0" lvl="0" indent="0" algn="ctr" rtl="0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a. </a:t>
            </a:r>
            <a:r>
              <a:rPr lang="en-GB" sz="13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Age</a:t>
            </a:r>
            <a:r>
              <a:rPr lang="en-GB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-GB" sz="13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Social Metrics</a:t>
            </a:r>
            <a:r>
              <a:rPr lang="en-GB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were key demographic determinants;</a:t>
            </a:r>
            <a:endParaRPr sz="700"/>
          </a:p>
          <a:p>
            <a:pPr marL="0" marR="0" lvl="0" indent="0" algn="ctr" rtl="0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b. </a:t>
            </a:r>
            <a:r>
              <a:rPr lang="en-GB" sz="13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Gender</a:t>
            </a:r>
            <a:r>
              <a:rPr lang="en-GB" sz="1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had minimal influence.</a:t>
            </a:r>
            <a:endParaRPr sz="700"/>
          </a:p>
          <a:p>
            <a:pPr marL="0" marR="0" lvl="0" indent="0" algn="l" rtl="0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/>
              <a:t>- </a:t>
            </a:r>
            <a:r>
              <a:rPr lang="en-GB" sz="1300" b="1" i="0" u="none" strike="noStrike" cap="none">
                <a:solidFill>
                  <a:srgbClr val="000000"/>
                </a:solidFill>
              </a:rPr>
              <a:t>Continuous Monitoring</a:t>
            </a:r>
            <a:endParaRPr sz="700" b="1"/>
          </a:p>
          <a:p>
            <a:pPr marL="0" marR="0" lvl="0" indent="0" algn="l" rtl="0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/>
              <a:t>- </a:t>
            </a:r>
            <a:r>
              <a:rPr lang="en-GB" sz="1300" b="1" i="0" u="none" strike="noStrike" cap="none">
                <a:solidFill>
                  <a:srgbClr val="000000"/>
                </a:solidFill>
              </a:rPr>
              <a:t>Data-Driven Strategy</a:t>
            </a:r>
            <a:endParaRPr sz="700" b="1"/>
          </a:p>
          <a:p>
            <a:pPr marL="0" marR="0" lvl="0" indent="0" algn="ctr" rtl="0">
              <a:lnSpc>
                <a:spcPct val="1238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Online Media 2" descr="18">
            <a:hlinkClick r:id="" action="ppaction://media"/>
            <a:extLst>
              <a:ext uri="{FF2B5EF4-FFF2-40B4-BE49-F238E27FC236}">
                <a16:creationId xmlns:a16="http://schemas.microsoft.com/office/drawing/2014/main" id="{47F37FFC-34AB-B342-B51D-9F1743755E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873951" y="4011526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06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/>
          <p:nvPr/>
        </p:nvSpPr>
        <p:spPr>
          <a:xfrm>
            <a:off x="4759846" y="0"/>
            <a:ext cx="4384154" cy="775047"/>
          </a:xfrm>
          <a:custGeom>
            <a:avLst/>
            <a:gdLst/>
            <a:ahLst/>
            <a:cxnLst/>
            <a:rect l="l" t="t" r="r" b="b"/>
            <a:pathLst>
              <a:path w="11432615" h="11411829" extrusionOk="0">
                <a:moveTo>
                  <a:pt x="0" y="0"/>
                </a:moveTo>
                <a:lnTo>
                  <a:pt x="11432615" y="0"/>
                </a:lnTo>
                <a:lnTo>
                  <a:pt x="11432615" y="11411828"/>
                </a:lnTo>
                <a:lnTo>
                  <a:pt x="0" y="1141182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70000"/>
            </a:blip>
            <a:stretch>
              <a:fillRect t="-636203" r="-30386" b="-1"/>
            </a:stretch>
          </a:blipFill>
          <a:ln>
            <a:noFill/>
          </a:ln>
        </p:spPr>
      </p:sp>
      <p:sp>
        <p:nvSpPr>
          <p:cNvPr id="142" name="Google Shape;142;p26"/>
          <p:cNvSpPr/>
          <p:nvPr/>
        </p:nvSpPr>
        <p:spPr>
          <a:xfrm>
            <a:off x="8" y="3501502"/>
            <a:ext cx="5920904" cy="5910139"/>
          </a:xfrm>
          <a:custGeom>
            <a:avLst/>
            <a:gdLst/>
            <a:ahLst/>
            <a:cxnLst/>
            <a:rect l="l" t="t" r="r" b="b"/>
            <a:pathLst>
              <a:path w="11841808" h="11820277" extrusionOk="0">
                <a:moveTo>
                  <a:pt x="0" y="0"/>
                </a:moveTo>
                <a:lnTo>
                  <a:pt x="11841807" y="0"/>
                </a:lnTo>
                <a:lnTo>
                  <a:pt x="11841807" y="11820278"/>
                </a:lnTo>
                <a:lnTo>
                  <a:pt x="0" y="118202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143" name="Google Shape;143;p26"/>
          <p:cNvGrpSpPr/>
          <p:nvPr/>
        </p:nvGrpSpPr>
        <p:grpSpPr>
          <a:xfrm>
            <a:off x="851953" y="775062"/>
            <a:ext cx="1827751" cy="2178878"/>
            <a:chOff x="0" y="-47625"/>
            <a:chExt cx="4874003" cy="5810341"/>
          </a:xfrm>
        </p:grpSpPr>
        <p:sp>
          <p:nvSpPr>
            <p:cNvPr id="144" name="Google Shape;144;p26"/>
            <p:cNvSpPr txBox="1"/>
            <p:nvPr/>
          </p:nvSpPr>
          <p:spPr>
            <a:xfrm>
              <a:off x="0" y="-47625"/>
              <a:ext cx="4874003" cy="4497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4" action="ppaction://hlinksldjump"/>
                </a:rPr>
                <a:t>Introduction</a:t>
              </a:r>
              <a:endParaRPr sz="700"/>
            </a:p>
          </p:txBody>
        </p:sp>
        <p:sp>
          <p:nvSpPr>
            <p:cNvPr id="145" name="Google Shape;145;p26"/>
            <p:cNvSpPr txBox="1"/>
            <p:nvPr/>
          </p:nvSpPr>
          <p:spPr>
            <a:xfrm>
              <a:off x="0" y="930505"/>
              <a:ext cx="4874003" cy="4497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5" action="ppaction://hlinksldjump"/>
                </a:rPr>
                <a:t>Challenges and Objectives</a:t>
              </a:r>
              <a:endParaRPr sz="700"/>
            </a:p>
          </p:txBody>
        </p:sp>
        <p:sp>
          <p:nvSpPr>
            <p:cNvPr id="146" name="Google Shape;146;p26"/>
            <p:cNvSpPr txBox="1"/>
            <p:nvPr/>
          </p:nvSpPr>
          <p:spPr>
            <a:xfrm>
              <a:off x="0" y="1908635"/>
              <a:ext cx="4874003" cy="4497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6" action="ppaction://hlinksldjump"/>
                </a:rPr>
                <a:t>Data Clarifications</a:t>
              </a:r>
              <a:endParaRPr sz="700"/>
            </a:p>
          </p:txBody>
        </p:sp>
        <p:sp>
          <p:nvSpPr>
            <p:cNvPr id="147" name="Google Shape;147;p26"/>
            <p:cNvSpPr txBox="1"/>
            <p:nvPr/>
          </p:nvSpPr>
          <p:spPr>
            <a:xfrm>
              <a:off x="0" y="2886765"/>
              <a:ext cx="4874003" cy="4497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7" action="ppaction://hlinksldjump"/>
                </a:rPr>
                <a:t>Bias Assessment</a:t>
              </a:r>
              <a:endParaRPr sz="700"/>
            </a:p>
          </p:txBody>
        </p:sp>
        <p:sp>
          <p:nvSpPr>
            <p:cNvPr id="148" name="Google Shape;148;p26"/>
            <p:cNvSpPr txBox="1"/>
            <p:nvPr/>
          </p:nvSpPr>
          <p:spPr>
            <a:xfrm>
              <a:off x="0" y="5312924"/>
              <a:ext cx="4874003" cy="4497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8" action="ppaction://hlinksldjump"/>
                </a:rPr>
                <a:t>Age distribution in A/B groups</a:t>
              </a:r>
              <a:endParaRPr sz="700"/>
            </a:p>
          </p:txBody>
        </p:sp>
        <p:sp>
          <p:nvSpPr>
            <p:cNvPr id="149" name="Google Shape;149;p26"/>
            <p:cNvSpPr txBox="1"/>
            <p:nvPr/>
          </p:nvSpPr>
          <p:spPr>
            <a:xfrm>
              <a:off x="0" y="3864895"/>
              <a:ext cx="4874003" cy="9196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9" action="ppaction://hlinksldjump"/>
                </a:rPr>
                <a:t>Gender distribution in A/B groups</a:t>
              </a:r>
              <a:endParaRPr sz="700"/>
            </a:p>
          </p:txBody>
        </p:sp>
      </p:grpSp>
      <p:grpSp>
        <p:nvGrpSpPr>
          <p:cNvPr id="150" name="Google Shape;150;p26"/>
          <p:cNvGrpSpPr/>
          <p:nvPr/>
        </p:nvGrpSpPr>
        <p:grpSpPr>
          <a:xfrm>
            <a:off x="3224584" y="775062"/>
            <a:ext cx="1827787" cy="2339043"/>
            <a:chOff x="0" y="-47625"/>
            <a:chExt cx="4874100" cy="6237448"/>
          </a:xfrm>
        </p:grpSpPr>
        <p:sp>
          <p:nvSpPr>
            <p:cNvPr id="151" name="Google Shape;151;p26"/>
            <p:cNvSpPr txBox="1"/>
            <p:nvPr/>
          </p:nvSpPr>
          <p:spPr>
            <a:xfrm>
              <a:off x="0" y="1400405"/>
              <a:ext cx="4874100" cy="98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10" action="ppaction://hlinksldjump"/>
                </a:rPr>
                <a:t>“Time since signup”</a:t>
              </a:r>
              <a:r>
                <a:rPr lang="en-GB" sz="1000" b="0" i="0" u="none" strike="noStrike" cap="none">
                  <a:solidFill>
                    <a:srgbClr val="0000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GB" sz="1000" b="0" i="0" u="sng" strike="noStrike" cap="none">
                  <a:solidFill>
                    <a:srgbClr val="0000FF"/>
                  </a:solidFill>
                  <a:latin typeface="Arial"/>
                  <a:ea typeface="Arial"/>
                  <a:cs typeface="Arial"/>
                  <a:sym typeface="Arial"/>
                </a:rPr>
                <a:t>distribution in A/B groups</a:t>
              </a:r>
              <a:endParaRPr sz="700">
                <a:solidFill>
                  <a:srgbClr val="0000FF"/>
                </a:solidFill>
              </a:endParaRPr>
            </a:p>
          </p:txBody>
        </p:sp>
        <p:sp>
          <p:nvSpPr>
            <p:cNvPr id="152" name="Google Shape;152;p26"/>
            <p:cNvSpPr txBox="1"/>
            <p:nvPr/>
          </p:nvSpPr>
          <p:spPr>
            <a:xfrm>
              <a:off x="0" y="-47625"/>
              <a:ext cx="4874003" cy="9196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11" action="ppaction://hlinksldjump"/>
                </a:rPr>
                <a:t>Social Metrics</a:t>
              </a:r>
              <a:r>
                <a:rPr lang="en-GB" sz="10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GB" sz="10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11" action="ppaction://hlinksldjump"/>
                </a:rPr>
                <a:t>distribution in A/B groups</a:t>
              </a:r>
              <a:endParaRPr sz="700"/>
            </a:p>
          </p:txBody>
        </p:sp>
        <p:sp>
          <p:nvSpPr>
            <p:cNvPr id="153" name="Google Shape;153;p26"/>
            <p:cNvSpPr txBox="1"/>
            <p:nvPr/>
          </p:nvSpPr>
          <p:spPr>
            <a:xfrm>
              <a:off x="0" y="3826565"/>
              <a:ext cx="4874003" cy="9196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12" action="ppaction://hlinksldjump"/>
                </a:rPr>
                <a:t>Possible solution: Stratification of the Age Variable</a:t>
              </a:r>
              <a:endParaRPr sz="700"/>
            </a:p>
          </p:txBody>
        </p:sp>
        <p:sp>
          <p:nvSpPr>
            <p:cNvPr id="154" name="Google Shape;154;p26"/>
            <p:cNvSpPr txBox="1"/>
            <p:nvPr/>
          </p:nvSpPr>
          <p:spPr>
            <a:xfrm>
              <a:off x="0" y="5270131"/>
              <a:ext cx="4874003" cy="9196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13" action="ppaction://hlinksldjump"/>
                </a:rPr>
                <a:t>Stratification of the Gender Variable</a:t>
              </a:r>
              <a:endParaRPr sz="700"/>
            </a:p>
          </p:txBody>
        </p:sp>
        <p:sp>
          <p:nvSpPr>
            <p:cNvPr id="155" name="Google Shape;155;p26"/>
            <p:cNvSpPr txBox="1"/>
            <p:nvPr/>
          </p:nvSpPr>
          <p:spPr>
            <a:xfrm>
              <a:off x="0" y="2848435"/>
              <a:ext cx="4874003" cy="4497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14" action="ppaction://hlinksldjump"/>
                </a:rPr>
                <a:t>Identified errors</a:t>
              </a:r>
              <a:endParaRPr sz="700"/>
            </a:p>
          </p:txBody>
        </p:sp>
      </p:grpSp>
      <p:sp>
        <p:nvSpPr>
          <p:cNvPr id="156" name="Google Shape;156;p26"/>
          <p:cNvSpPr txBox="1"/>
          <p:nvPr/>
        </p:nvSpPr>
        <p:spPr>
          <a:xfrm>
            <a:off x="6271065" y="3732939"/>
            <a:ext cx="2433101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b="1" i="0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Agenda</a:t>
            </a:r>
            <a:endParaRPr sz="700"/>
          </a:p>
        </p:txBody>
      </p:sp>
      <p:grpSp>
        <p:nvGrpSpPr>
          <p:cNvPr id="157" name="Google Shape;157;p26"/>
          <p:cNvGrpSpPr/>
          <p:nvPr/>
        </p:nvGrpSpPr>
        <p:grpSpPr>
          <a:xfrm>
            <a:off x="5357189" y="775062"/>
            <a:ext cx="1827751" cy="2339043"/>
            <a:chOff x="0" y="-47625"/>
            <a:chExt cx="4874003" cy="6237448"/>
          </a:xfrm>
        </p:grpSpPr>
        <p:sp>
          <p:nvSpPr>
            <p:cNvPr id="158" name="Google Shape;158;p26"/>
            <p:cNvSpPr txBox="1"/>
            <p:nvPr/>
          </p:nvSpPr>
          <p:spPr>
            <a:xfrm>
              <a:off x="0" y="1400405"/>
              <a:ext cx="4874003" cy="9196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15" action="ppaction://hlinksldjump"/>
                </a:rPr>
                <a:t>Linear Regression for Time Since Signup Variable</a:t>
              </a:r>
              <a:endParaRPr sz="700"/>
            </a:p>
          </p:txBody>
        </p:sp>
        <p:sp>
          <p:nvSpPr>
            <p:cNvPr id="159" name="Google Shape;159;p26"/>
            <p:cNvSpPr txBox="1"/>
            <p:nvPr/>
          </p:nvSpPr>
          <p:spPr>
            <a:xfrm>
              <a:off x="0" y="-47625"/>
              <a:ext cx="4874003" cy="9196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16" action="ppaction://hlinksldjump"/>
                </a:rPr>
                <a:t>Linear Regression for Social Metric Variable</a:t>
              </a:r>
              <a:endParaRPr sz="700"/>
            </a:p>
          </p:txBody>
        </p:sp>
        <p:sp>
          <p:nvSpPr>
            <p:cNvPr id="160" name="Google Shape;160;p26"/>
            <p:cNvSpPr txBox="1"/>
            <p:nvPr/>
          </p:nvSpPr>
          <p:spPr>
            <a:xfrm>
              <a:off x="0" y="4766365"/>
              <a:ext cx="4874003" cy="4497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17" action="ppaction://hlinksldjump"/>
                </a:rPr>
                <a:t>Discussion on the key insights</a:t>
              </a:r>
              <a:endParaRPr sz="700"/>
            </a:p>
          </p:txBody>
        </p:sp>
        <p:sp>
          <p:nvSpPr>
            <p:cNvPr id="161" name="Google Shape;161;p26"/>
            <p:cNvSpPr txBox="1"/>
            <p:nvPr/>
          </p:nvSpPr>
          <p:spPr>
            <a:xfrm>
              <a:off x="0" y="5740031"/>
              <a:ext cx="4874003" cy="4497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18" action="ppaction://hlinksldjump"/>
                </a:rPr>
                <a:t>Conclusion</a:t>
              </a:r>
              <a:endParaRPr sz="700"/>
            </a:p>
          </p:txBody>
        </p:sp>
        <p:sp>
          <p:nvSpPr>
            <p:cNvPr id="162" name="Google Shape;162;p26"/>
            <p:cNvSpPr txBox="1"/>
            <p:nvPr/>
          </p:nvSpPr>
          <p:spPr>
            <a:xfrm>
              <a:off x="0" y="2848435"/>
              <a:ext cx="4874003" cy="13895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19" action="ppaction://hlinksldjump"/>
                </a:rPr>
                <a:t>Multiple Regression for Age, Gender and Social Metric Variables</a:t>
              </a:r>
              <a:endParaRPr sz="700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/>
          <p:nvPr/>
        </p:nvSpPr>
        <p:spPr>
          <a:xfrm>
            <a:off x="6537027" y="-1"/>
            <a:ext cx="2606973" cy="2128651"/>
          </a:xfrm>
          <a:custGeom>
            <a:avLst/>
            <a:gdLst/>
            <a:ahLst/>
            <a:cxnLst/>
            <a:rect l="l" t="t" r="r" b="b"/>
            <a:pathLst>
              <a:path w="9042909" h="9026468" extrusionOk="0">
                <a:moveTo>
                  <a:pt x="0" y="0"/>
                </a:moveTo>
                <a:lnTo>
                  <a:pt x="9042909" y="0"/>
                </a:lnTo>
                <a:lnTo>
                  <a:pt x="9042909" y="9026467"/>
                </a:lnTo>
                <a:lnTo>
                  <a:pt x="0" y="90264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l="95" t="-112114" r="-73533" b="92"/>
            </a:stretch>
          </a:blipFill>
          <a:ln>
            <a:noFill/>
          </a:ln>
        </p:spPr>
      </p:sp>
      <p:pic>
        <p:nvPicPr>
          <p:cNvPr id="169" name="Google Shape;169;p27"/>
          <p:cNvPicPr preferRelativeResize="0"/>
          <p:nvPr/>
        </p:nvPicPr>
        <p:blipFill rotWithShape="1">
          <a:blip r:embed="rId6">
            <a:alphaModFix/>
          </a:blip>
          <a:srcRect t="1775" b="1775"/>
          <a:stretch/>
        </p:blipFill>
        <p:spPr>
          <a:xfrm>
            <a:off x="282325" y="849078"/>
            <a:ext cx="3761865" cy="3719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" name="Google Shape;170;p27"/>
          <p:cNvGrpSpPr/>
          <p:nvPr/>
        </p:nvGrpSpPr>
        <p:grpSpPr>
          <a:xfrm>
            <a:off x="4336480" y="457919"/>
            <a:ext cx="1006088" cy="970117"/>
            <a:chOff x="0" y="0"/>
            <a:chExt cx="2682900" cy="2586979"/>
          </a:xfrm>
        </p:grpSpPr>
        <p:sp>
          <p:nvSpPr>
            <p:cNvPr id="171" name="Google Shape;171;p27"/>
            <p:cNvSpPr/>
            <p:nvPr/>
          </p:nvSpPr>
          <p:spPr>
            <a:xfrm>
              <a:off x="392766" y="0"/>
              <a:ext cx="1897267" cy="1893817"/>
            </a:xfrm>
            <a:custGeom>
              <a:avLst/>
              <a:gdLst/>
              <a:ahLst/>
              <a:cxnLst/>
              <a:rect l="l" t="t" r="r" b="b"/>
              <a:pathLst>
                <a:path w="1897267" h="1893817" extrusionOk="0">
                  <a:moveTo>
                    <a:pt x="0" y="0"/>
                  </a:moveTo>
                  <a:lnTo>
                    <a:pt x="1897267" y="0"/>
                  </a:lnTo>
                  <a:lnTo>
                    <a:pt x="1897267" y="1893817"/>
                  </a:lnTo>
                  <a:lnTo>
                    <a:pt x="0" y="189381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172" name="Google Shape;172;p27"/>
            <p:cNvSpPr txBox="1"/>
            <p:nvPr/>
          </p:nvSpPr>
          <p:spPr>
            <a:xfrm>
              <a:off x="0" y="2258479"/>
              <a:ext cx="2682900" cy="32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Why Not Watch?</a:t>
              </a:r>
              <a:endParaRPr sz="700"/>
            </a:p>
          </p:txBody>
        </p:sp>
      </p:grpSp>
      <p:grpSp>
        <p:nvGrpSpPr>
          <p:cNvPr id="173" name="Google Shape;173;p27"/>
          <p:cNvGrpSpPr/>
          <p:nvPr/>
        </p:nvGrpSpPr>
        <p:grpSpPr>
          <a:xfrm>
            <a:off x="7235717" y="4568578"/>
            <a:ext cx="1491302" cy="279097"/>
            <a:chOff x="0" y="0"/>
            <a:chExt cx="3976804" cy="744259"/>
          </a:xfrm>
        </p:grpSpPr>
        <p:sp>
          <p:nvSpPr>
            <p:cNvPr id="174" name="Google Shape;174;p27"/>
            <p:cNvSpPr/>
            <p:nvPr/>
          </p:nvSpPr>
          <p:spPr>
            <a:xfrm>
              <a:off x="0" y="0"/>
              <a:ext cx="3976804" cy="744259"/>
            </a:xfrm>
            <a:custGeom>
              <a:avLst/>
              <a:gdLst/>
              <a:ahLst/>
              <a:cxnLst/>
              <a:rect l="l" t="t" r="r" b="b"/>
              <a:pathLst>
                <a:path w="6897394" h="1290848" extrusionOk="0">
                  <a:moveTo>
                    <a:pt x="0" y="0"/>
                  </a:moveTo>
                  <a:lnTo>
                    <a:pt x="0" y="1290848"/>
                  </a:lnTo>
                  <a:lnTo>
                    <a:pt x="6897394" y="1290848"/>
                  </a:lnTo>
                  <a:lnTo>
                    <a:pt x="6897394" y="0"/>
                  </a:lnTo>
                  <a:lnTo>
                    <a:pt x="0" y="0"/>
                  </a:lnTo>
                  <a:close/>
                  <a:moveTo>
                    <a:pt x="6836434" y="1229888"/>
                  </a:moveTo>
                  <a:lnTo>
                    <a:pt x="59690" y="1229888"/>
                  </a:lnTo>
                  <a:lnTo>
                    <a:pt x="59690" y="59690"/>
                  </a:lnTo>
                  <a:lnTo>
                    <a:pt x="6836434" y="59690"/>
                  </a:lnTo>
                  <a:lnTo>
                    <a:pt x="6836434" y="1229888"/>
                  </a:lnTo>
                  <a:close/>
                </a:path>
              </a:pathLst>
            </a:custGeom>
            <a:solidFill>
              <a:srgbClr val="FF68D4"/>
            </a:solidFill>
            <a:ln>
              <a:noFill/>
            </a:ln>
          </p:spPr>
        </p:sp>
        <p:sp>
          <p:nvSpPr>
            <p:cNvPr id="175" name="Google Shape;175;p27"/>
            <p:cNvSpPr txBox="1"/>
            <p:nvPr/>
          </p:nvSpPr>
          <p:spPr>
            <a:xfrm>
              <a:off x="448728" y="180995"/>
              <a:ext cx="30792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8" action="ppaction://hlinksldjump"/>
                </a:rPr>
                <a:t>BACK TO AGENDA</a:t>
              </a:r>
              <a:endParaRPr sz="700"/>
            </a:p>
          </p:txBody>
        </p:sp>
      </p:grpSp>
      <p:grpSp>
        <p:nvGrpSpPr>
          <p:cNvPr id="176" name="Google Shape;176;p27"/>
          <p:cNvGrpSpPr/>
          <p:nvPr/>
        </p:nvGrpSpPr>
        <p:grpSpPr>
          <a:xfrm>
            <a:off x="4281042" y="1671183"/>
            <a:ext cx="4738625" cy="2526862"/>
            <a:chOff x="-33" y="-566133"/>
            <a:chExt cx="12636333" cy="6738298"/>
          </a:xfrm>
        </p:grpSpPr>
        <p:sp>
          <p:nvSpPr>
            <p:cNvPr id="177" name="Google Shape;177;p27"/>
            <p:cNvSpPr txBox="1"/>
            <p:nvPr/>
          </p:nvSpPr>
          <p:spPr>
            <a:xfrm>
              <a:off x="0" y="-566133"/>
              <a:ext cx="12636300" cy="119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900" b="1" i="0" u="none" strike="noStrike" cap="none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Introduction</a:t>
              </a:r>
              <a:endParaRPr sz="700"/>
            </a:p>
          </p:txBody>
        </p:sp>
        <p:sp>
          <p:nvSpPr>
            <p:cNvPr id="178" name="Google Shape;178;p27"/>
            <p:cNvSpPr txBox="1"/>
            <p:nvPr/>
          </p:nvSpPr>
          <p:spPr>
            <a:xfrm>
              <a:off x="-33" y="1001520"/>
              <a:ext cx="12636301" cy="51706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6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Why Not Watch? is committed to improving user engagement. </a:t>
              </a:r>
              <a:endParaRPr sz="700" dirty="0"/>
            </a:p>
            <a:p>
              <a:pPr marL="0" marR="0" lvl="0" indent="0" algn="l" rtl="0">
                <a:lnSpc>
                  <a:spcPct val="13998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4006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 pursuit of this, we recently introduced a new recommendation engine.</a:t>
              </a:r>
              <a:endParaRPr sz="700" dirty="0"/>
            </a:p>
            <a:p>
              <a:pPr marL="0" marR="0" lvl="0" indent="0" algn="l" rtl="0">
                <a:lnSpc>
                  <a:spcPct val="13998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4006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 current analysis serves to answer a crucial question: </a:t>
              </a:r>
              <a:endParaRPr sz="700" dirty="0"/>
            </a:p>
            <a:p>
              <a:pPr marL="171450" marR="0" lvl="0" indent="-171450" algn="l" rtl="0">
                <a:lnSpc>
                  <a:spcPct val="140062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en-GB" sz="10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Does the new recommendation engine significantly impact user engagement? </a:t>
              </a:r>
              <a:endParaRPr sz="700" dirty="0"/>
            </a:p>
            <a:p>
              <a:pPr marL="0" marR="0" lvl="0" indent="0" algn="l" rtl="0">
                <a:lnSpc>
                  <a:spcPct val="13998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0" marR="0" lvl="0" indent="0" algn="l" rtl="0">
                <a:lnSpc>
                  <a:spcPct val="14006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0" i="0" u="none" strike="noStrike" cap="none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The insights gained from this evaluation will empower us to make a decision about the widespread implementation of the new recommendation algorithm.</a:t>
              </a:r>
              <a:endParaRPr sz="700" dirty="0"/>
            </a:p>
          </p:txBody>
        </p:sp>
      </p:grpSp>
      <p:pic>
        <p:nvPicPr>
          <p:cNvPr id="2" name="Online Media 1" descr="3">
            <a:hlinkClick r:id="" action="ppaction://media"/>
            <a:extLst>
              <a:ext uri="{FF2B5EF4-FFF2-40B4-BE49-F238E27FC236}">
                <a16:creationId xmlns:a16="http://schemas.microsoft.com/office/drawing/2014/main" id="{4BF5789B-81F7-F64E-88B5-D52CF9ACA6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130627" y="4299294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oogle Shape;183;p28"/>
          <p:cNvGrpSpPr/>
          <p:nvPr/>
        </p:nvGrpSpPr>
        <p:grpSpPr>
          <a:xfrm>
            <a:off x="7099748" y="4083578"/>
            <a:ext cx="1491302" cy="279097"/>
            <a:chOff x="0" y="0"/>
            <a:chExt cx="3976804" cy="744259"/>
          </a:xfrm>
        </p:grpSpPr>
        <p:sp>
          <p:nvSpPr>
            <p:cNvPr id="184" name="Google Shape;184;p28"/>
            <p:cNvSpPr/>
            <p:nvPr/>
          </p:nvSpPr>
          <p:spPr>
            <a:xfrm>
              <a:off x="0" y="0"/>
              <a:ext cx="3976804" cy="744259"/>
            </a:xfrm>
            <a:custGeom>
              <a:avLst/>
              <a:gdLst/>
              <a:ahLst/>
              <a:cxnLst/>
              <a:rect l="l" t="t" r="r" b="b"/>
              <a:pathLst>
                <a:path w="6897394" h="1290848" extrusionOk="0">
                  <a:moveTo>
                    <a:pt x="0" y="0"/>
                  </a:moveTo>
                  <a:lnTo>
                    <a:pt x="0" y="1290848"/>
                  </a:lnTo>
                  <a:lnTo>
                    <a:pt x="6897394" y="1290848"/>
                  </a:lnTo>
                  <a:lnTo>
                    <a:pt x="6897394" y="0"/>
                  </a:lnTo>
                  <a:lnTo>
                    <a:pt x="0" y="0"/>
                  </a:lnTo>
                  <a:close/>
                  <a:moveTo>
                    <a:pt x="6836434" y="1229888"/>
                  </a:moveTo>
                  <a:lnTo>
                    <a:pt x="59690" y="1229888"/>
                  </a:lnTo>
                  <a:lnTo>
                    <a:pt x="59690" y="59690"/>
                  </a:lnTo>
                  <a:lnTo>
                    <a:pt x="6836434" y="59690"/>
                  </a:lnTo>
                  <a:lnTo>
                    <a:pt x="6836434" y="1229888"/>
                  </a:lnTo>
                  <a:close/>
                </a:path>
              </a:pathLst>
            </a:custGeom>
            <a:solidFill>
              <a:srgbClr val="FF68D4"/>
            </a:solidFill>
            <a:ln>
              <a:noFill/>
            </a:ln>
          </p:spPr>
        </p:sp>
        <p:sp>
          <p:nvSpPr>
            <p:cNvPr id="185" name="Google Shape;185;p28"/>
            <p:cNvSpPr txBox="1"/>
            <p:nvPr/>
          </p:nvSpPr>
          <p:spPr>
            <a:xfrm>
              <a:off x="448728" y="180995"/>
              <a:ext cx="30792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5" action="ppaction://hlinksldjump"/>
                </a:rPr>
                <a:t>BACK TO AGENDA</a:t>
              </a:r>
              <a:endParaRPr sz="700"/>
            </a:p>
          </p:txBody>
        </p:sp>
      </p:grpSp>
      <p:grpSp>
        <p:nvGrpSpPr>
          <p:cNvPr id="186" name="Google Shape;186;p28"/>
          <p:cNvGrpSpPr/>
          <p:nvPr/>
        </p:nvGrpSpPr>
        <p:grpSpPr>
          <a:xfrm>
            <a:off x="5354447" y="1325958"/>
            <a:ext cx="2095650" cy="1840275"/>
            <a:chOff x="0" y="0"/>
            <a:chExt cx="5588400" cy="4907400"/>
          </a:xfrm>
        </p:grpSpPr>
        <p:sp>
          <p:nvSpPr>
            <p:cNvPr id="187" name="Google Shape;187;p28"/>
            <p:cNvSpPr txBox="1"/>
            <p:nvPr/>
          </p:nvSpPr>
          <p:spPr>
            <a:xfrm>
              <a:off x="0" y="1295400"/>
              <a:ext cx="5588400" cy="361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28600" marR="0" lvl="1" indent="-1206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Char char="•"/>
              </a:pPr>
              <a:r>
                <a:rPr lang="en-GB"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A/B Testing.</a:t>
              </a:r>
              <a:endParaRPr sz="700"/>
            </a:p>
            <a:p>
              <a:pPr marL="228600" marR="0" lvl="1" indent="-1206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Char char="•"/>
              </a:pPr>
              <a:r>
                <a:rPr lang="en-GB"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Hypothesis Testing.</a:t>
              </a:r>
              <a:endParaRPr sz="700"/>
            </a:p>
            <a:p>
              <a:pPr marL="228600" marR="0" lvl="1" indent="-1206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Char char="•"/>
              </a:pPr>
              <a:r>
                <a:rPr lang="en-GB"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Regression Analysis.</a:t>
              </a:r>
              <a:endParaRPr sz="700"/>
            </a:p>
            <a:p>
              <a:pPr marL="228600" marR="0" lvl="1" indent="-1206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Char char="•"/>
              </a:pPr>
              <a:r>
                <a:rPr lang="en-GB"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Chi-squared Tests.</a:t>
              </a:r>
              <a:endParaRPr sz="700"/>
            </a:p>
            <a:p>
              <a:pPr marL="228600" marR="0" lvl="1" indent="-1206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Char char="•"/>
              </a:pPr>
              <a:r>
                <a:rPr lang="en-GB"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Stratification and Matching.</a:t>
              </a:r>
              <a:endParaRPr sz="700"/>
            </a:p>
            <a:p>
              <a:pPr marL="228600" marR="0" lvl="1" indent="-1206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Char char="•"/>
              </a:pPr>
              <a:r>
                <a:rPr lang="en-GB"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Visualizations.</a:t>
              </a:r>
              <a:endParaRPr sz="700"/>
            </a:p>
          </p:txBody>
        </p:sp>
        <p:sp>
          <p:nvSpPr>
            <p:cNvPr id="188" name="Google Shape;188;p28"/>
            <p:cNvSpPr txBox="1"/>
            <p:nvPr/>
          </p:nvSpPr>
          <p:spPr>
            <a:xfrm>
              <a:off x="0" y="0"/>
              <a:ext cx="5588400" cy="90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200" b="1" i="0" u="none" strike="noStrike" cap="none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Objectives</a:t>
              </a:r>
              <a:endParaRPr sz="700"/>
            </a:p>
          </p:txBody>
        </p:sp>
      </p:grpSp>
      <p:sp>
        <p:nvSpPr>
          <p:cNvPr id="189" name="Google Shape;189;p28"/>
          <p:cNvSpPr txBox="1"/>
          <p:nvPr/>
        </p:nvSpPr>
        <p:spPr>
          <a:xfrm>
            <a:off x="1545857" y="352363"/>
            <a:ext cx="60522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700" b="1" i="0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Challenges and Objectives</a:t>
            </a:r>
            <a:endParaRPr sz="700"/>
          </a:p>
        </p:txBody>
      </p:sp>
      <p:grpSp>
        <p:nvGrpSpPr>
          <p:cNvPr id="190" name="Google Shape;190;p28"/>
          <p:cNvGrpSpPr/>
          <p:nvPr/>
        </p:nvGrpSpPr>
        <p:grpSpPr>
          <a:xfrm>
            <a:off x="1845148" y="1325958"/>
            <a:ext cx="3098475" cy="3036713"/>
            <a:chOff x="0" y="0"/>
            <a:chExt cx="8262600" cy="8097901"/>
          </a:xfrm>
        </p:grpSpPr>
        <p:sp>
          <p:nvSpPr>
            <p:cNvPr id="191" name="Google Shape;191;p28"/>
            <p:cNvSpPr txBox="1"/>
            <p:nvPr/>
          </p:nvSpPr>
          <p:spPr>
            <a:xfrm>
              <a:off x="0" y="0"/>
              <a:ext cx="8262600" cy="90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200" b="1" i="0" u="none" strike="noStrike" cap="none">
                  <a:solidFill>
                    <a:srgbClr val="000000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Challenges</a:t>
              </a:r>
              <a:endParaRPr sz="700"/>
            </a:p>
          </p:txBody>
        </p:sp>
        <p:sp>
          <p:nvSpPr>
            <p:cNvPr id="192" name="Google Shape;192;p28"/>
            <p:cNvSpPr txBox="1"/>
            <p:nvPr/>
          </p:nvSpPr>
          <p:spPr>
            <a:xfrm>
              <a:off x="0" y="1325101"/>
              <a:ext cx="8262600" cy="677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228600" marR="0" lvl="1" indent="-1079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Char char="•"/>
              </a:pPr>
              <a:r>
                <a:rPr lang="en-GB"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Does the implementation of the new recommendation engine at WNW? significantly impact user engagement, as measured by the </a:t>
              </a:r>
              <a:r>
                <a:rPr lang="en-GB" sz="1100" b="0" i="0" u="sng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average hours watched per user per day</a:t>
              </a:r>
              <a:r>
                <a:rPr lang="en-GB"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? </a:t>
              </a:r>
              <a:endParaRPr sz="700"/>
            </a:p>
            <a:p>
              <a:pPr marL="228600" marR="0" lvl="1" indent="-1079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Char char="•"/>
              </a:pPr>
              <a:r>
                <a:rPr lang="en-GB"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How do demographic factors influence this impact?</a:t>
              </a:r>
              <a:endParaRPr sz="700"/>
            </a:p>
            <a:p>
              <a:pPr marL="228600" marR="0" lvl="1" indent="-1079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Char char="•"/>
              </a:pPr>
              <a:r>
                <a:rPr lang="en-GB"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Is there any bias present in data? If so, how can it be corrected?</a:t>
              </a:r>
              <a:endParaRPr sz="700"/>
            </a:p>
            <a:p>
              <a:pPr marL="228600" marR="0" lvl="1" indent="-10795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Char char="•"/>
              </a:pPr>
              <a:r>
                <a:rPr lang="en-GB"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What improvements can be proposed for future A/B tests?</a:t>
              </a:r>
              <a:endParaRPr sz="700"/>
            </a:p>
          </p:txBody>
        </p:sp>
      </p:grpSp>
      <p:sp>
        <p:nvSpPr>
          <p:cNvPr id="193" name="Google Shape;193;p28"/>
          <p:cNvSpPr/>
          <p:nvPr/>
        </p:nvSpPr>
        <p:spPr>
          <a:xfrm>
            <a:off x="7598043" y="0"/>
            <a:ext cx="1545957" cy="3101242"/>
          </a:xfrm>
          <a:custGeom>
            <a:avLst/>
            <a:gdLst/>
            <a:ahLst/>
            <a:cxnLst/>
            <a:rect l="l" t="t" r="r" b="b"/>
            <a:pathLst>
              <a:path w="9279264" h="9262392" extrusionOk="0">
                <a:moveTo>
                  <a:pt x="0" y="0"/>
                </a:moveTo>
                <a:lnTo>
                  <a:pt x="9279263" y="0"/>
                </a:lnTo>
                <a:lnTo>
                  <a:pt x="9279263" y="9262392"/>
                </a:lnTo>
                <a:lnTo>
                  <a:pt x="0" y="92623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t="-49334" r="-200114"/>
            </a:stretch>
          </a:blipFill>
          <a:ln>
            <a:noFill/>
          </a:ln>
        </p:spPr>
      </p:sp>
      <p:grpSp>
        <p:nvGrpSpPr>
          <p:cNvPr id="194" name="Google Shape;194;p28"/>
          <p:cNvGrpSpPr/>
          <p:nvPr/>
        </p:nvGrpSpPr>
        <p:grpSpPr>
          <a:xfrm>
            <a:off x="257175" y="143527"/>
            <a:ext cx="1006088" cy="970117"/>
            <a:chOff x="0" y="0"/>
            <a:chExt cx="2682900" cy="2586979"/>
          </a:xfrm>
        </p:grpSpPr>
        <p:sp>
          <p:nvSpPr>
            <p:cNvPr id="195" name="Google Shape;195;p28"/>
            <p:cNvSpPr/>
            <p:nvPr/>
          </p:nvSpPr>
          <p:spPr>
            <a:xfrm>
              <a:off x="392766" y="0"/>
              <a:ext cx="1897267" cy="1893817"/>
            </a:xfrm>
            <a:custGeom>
              <a:avLst/>
              <a:gdLst/>
              <a:ahLst/>
              <a:cxnLst/>
              <a:rect l="l" t="t" r="r" b="b"/>
              <a:pathLst>
                <a:path w="1897267" h="1893817" extrusionOk="0">
                  <a:moveTo>
                    <a:pt x="0" y="0"/>
                  </a:moveTo>
                  <a:lnTo>
                    <a:pt x="1897267" y="0"/>
                  </a:lnTo>
                  <a:lnTo>
                    <a:pt x="1897267" y="1893817"/>
                  </a:lnTo>
                  <a:lnTo>
                    <a:pt x="0" y="189381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7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196" name="Google Shape;196;p28"/>
            <p:cNvSpPr txBox="1"/>
            <p:nvPr/>
          </p:nvSpPr>
          <p:spPr>
            <a:xfrm>
              <a:off x="0" y="2258479"/>
              <a:ext cx="2682900" cy="32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Why Not Watch?</a:t>
              </a:r>
              <a:endParaRPr sz="700"/>
            </a:p>
          </p:txBody>
        </p:sp>
      </p:grpSp>
      <p:sp>
        <p:nvSpPr>
          <p:cNvPr id="197" name="Google Shape;197;p28"/>
          <p:cNvSpPr/>
          <p:nvPr/>
        </p:nvSpPr>
        <p:spPr>
          <a:xfrm>
            <a:off x="0" y="2206596"/>
            <a:ext cx="1845148" cy="2936904"/>
          </a:xfrm>
          <a:custGeom>
            <a:avLst/>
            <a:gdLst/>
            <a:ahLst/>
            <a:cxnLst/>
            <a:rect l="l" t="t" r="r" b="b"/>
            <a:pathLst>
              <a:path w="9279264" h="9262392" extrusionOk="0">
                <a:moveTo>
                  <a:pt x="0" y="0"/>
                </a:moveTo>
                <a:lnTo>
                  <a:pt x="9279264" y="0"/>
                </a:lnTo>
                <a:lnTo>
                  <a:pt x="9279264" y="9262392"/>
                </a:lnTo>
                <a:lnTo>
                  <a:pt x="0" y="92623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l="-151450" b="-57690"/>
            </a:stretch>
          </a:blipFill>
          <a:ln>
            <a:noFill/>
          </a:ln>
        </p:spPr>
      </p:sp>
      <p:pic>
        <p:nvPicPr>
          <p:cNvPr id="2" name="Online Media 1" descr="4">
            <a:hlinkClick r:id="" action="ppaction://media"/>
            <a:extLst>
              <a:ext uri="{FF2B5EF4-FFF2-40B4-BE49-F238E27FC236}">
                <a16:creationId xmlns:a16="http://schemas.microsoft.com/office/drawing/2014/main" id="{796D341E-3DA4-3541-A6FF-F1F4E32EC8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078380" y="3883538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9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/>
          <p:nvPr/>
        </p:nvSpPr>
        <p:spPr>
          <a:xfrm>
            <a:off x="6619567" y="0"/>
            <a:ext cx="2524433" cy="2959832"/>
          </a:xfrm>
          <a:custGeom>
            <a:avLst/>
            <a:gdLst/>
            <a:ahLst/>
            <a:cxnLst/>
            <a:rect l="l" t="t" r="r" b="b"/>
            <a:pathLst>
              <a:path w="11841808" h="11820277" extrusionOk="0">
                <a:moveTo>
                  <a:pt x="0" y="0"/>
                </a:moveTo>
                <a:lnTo>
                  <a:pt x="11841807" y="0"/>
                </a:lnTo>
                <a:lnTo>
                  <a:pt x="11841807" y="11820278"/>
                </a:lnTo>
                <a:lnTo>
                  <a:pt x="0" y="118202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99678" r="-134544"/>
            </a:stretch>
          </a:blipFill>
          <a:ln>
            <a:noFill/>
          </a:ln>
        </p:spPr>
      </p:sp>
      <p:graphicFrame>
        <p:nvGraphicFramePr>
          <p:cNvPr id="203" name="Google Shape;203;p29"/>
          <p:cNvGraphicFramePr/>
          <p:nvPr/>
        </p:nvGraphicFramePr>
        <p:xfrm>
          <a:off x="514350" y="798506"/>
          <a:ext cx="6416700" cy="2456593"/>
        </p:xfrm>
        <a:graphic>
          <a:graphicData uri="http://schemas.openxmlformats.org/drawingml/2006/table">
            <a:tbl>
              <a:tblPr>
                <a:noFill/>
                <a:tableStyleId>{316D5B84-2BAA-4B05-AE05-B95C11C52899}</a:tableStyleId>
              </a:tblPr>
              <a:tblGrid>
                <a:gridCol w="2142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6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37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79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Important variables</a:t>
                      </a:r>
                      <a:endParaRPr sz="600" u="none" strike="noStrike" cap="none"/>
                    </a:p>
                  </a:txBody>
                  <a:tcPr marL="71450" marR="71450" marT="71450" marB="71450" anchor="ctr">
                    <a:lnL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Factors and levels</a:t>
                      </a:r>
                      <a:endParaRPr sz="600" u="none" strike="noStrike" cap="none"/>
                    </a:p>
                  </a:txBody>
                  <a:tcPr marL="71450" marR="71450" marT="71450" marB="71450" anchor="ctr">
                    <a:lnL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Scale of numeric variables</a:t>
                      </a:r>
                      <a:endParaRPr sz="600" u="none" strike="noStrike" cap="none"/>
                    </a:p>
                  </a:txBody>
                  <a:tcPr marL="71450" marR="71450" marT="71450" marB="71450" anchor="ctr">
                    <a:lnL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06075">
                <a:tc>
                  <a:txBody>
                    <a:bodyPr/>
                    <a:lstStyle/>
                    <a:p>
                      <a:pPr marL="215900" marR="0" lvl="1" indent="-10160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Date</a:t>
                      </a:r>
                      <a:endParaRPr sz="600" u="none" strike="noStrike" cap="none"/>
                    </a:p>
                    <a:p>
                      <a:pPr marL="215900" marR="0" lvl="1" indent="-10160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Gender: Male and Female</a:t>
                      </a:r>
                      <a:endParaRPr sz="700"/>
                    </a:p>
                    <a:p>
                      <a:pPr marL="215900" marR="0" lvl="1" indent="-10160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Age: ranges from 18 to 55</a:t>
                      </a:r>
                      <a:endParaRPr sz="700"/>
                    </a:p>
                    <a:p>
                      <a:pPr marL="215900" marR="0" lvl="1" indent="-10160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Social Metric: 0 to 10</a:t>
                      </a:r>
                      <a:endParaRPr sz="700"/>
                    </a:p>
                    <a:p>
                      <a:pPr marL="215900" marR="0" lvl="1" indent="-10160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Time Since Signup: 0 to 24</a:t>
                      </a:r>
                      <a:endParaRPr sz="700"/>
                    </a:p>
                    <a:p>
                      <a:pPr marL="215900" marR="0" lvl="1" indent="-10160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Demographic Number: 1 to 4</a:t>
                      </a:r>
                      <a:endParaRPr sz="700"/>
                    </a:p>
                    <a:p>
                      <a:pPr marL="215900" marR="0" lvl="1" indent="-10160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Group (A/B)</a:t>
                      </a:r>
                      <a:endParaRPr sz="700"/>
                    </a:p>
                    <a:p>
                      <a:pPr marL="215900" marR="0" lvl="1" indent="-10160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sng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Hours Watched</a:t>
                      </a:r>
                      <a:r>
                        <a:rPr lang="en-GB" sz="100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: key metric for user engagement.</a:t>
                      </a:r>
                      <a:endParaRPr sz="700"/>
                    </a:p>
                  </a:txBody>
                  <a:tcPr marL="71450" marR="71450" marT="71450" marB="71450">
                    <a:lnL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0" lvl="1" indent="-10160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Gender variable has two levels: "M" for Male and "F" for Female.</a:t>
                      </a:r>
                      <a:endParaRPr sz="600" u="none" strike="noStrike" cap="none"/>
                    </a:p>
                    <a:p>
                      <a:pPr marL="215900" marR="0" lvl="1" indent="-10160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Group variable has two levels: "A" for the </a:t>
                      </a:r>
                      <a:r>
                        <a:rPr lang="en-GB" sz="1000" u="sng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control</a:t>
                      </a:r>
                      <a:r>
                        <a:rPr lang="en-GB" sz="100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group and "B" for the </a:t>
                      </a:r>
                      <a:r>
                        <a:rPr lang="en-GB" sz="1000" u="sng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treated</a:t>
                      </a:r>
                      <a:r>
                        <a:rPr lang="en-GB" sz="100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group.</a:t>
                      </a:r>
                      <a:endParaRPr sz="700"/>
                    </a:p>
                  </a:txBody>
                  <a:tcPr marL="71450" marR="71450" marT="71450" marB="71450">
                    <a:lnL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15900" marR="0" lvl="1" indent="-10160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Age: measured in years.</a:t>
                      </a:r>
                      <a:endParaRPr sz="600" u="none" strike="noStrike" cap="none" dirty="0"/>
                    </a:p>
                    <a:p>
                      <a:pPr marL="215900" marR="0" lvl="1" indent="-10160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Date: in dd-mm format.</a:t>
                      </a:r>
                      <a:endParaRPr sz="700" dirty="0"/>
                    </a:p>
                    <a:p>
                      <a:pPr marL="215900" marR="0" lvl="1" indent="-10160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Social Metric: a combined metric based on previous viewing habits.</a:t>
                      </a:r>
                      <a:endParaRPr sz="700" dirty="0"/>
                    </a:p>
                    <a:p>
                      <a:pPr marL="215900" marR="0" lvl="1" indent="-10160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Char char="•"/>
                      </a:pPr>
                      <a:r>
                        <a:rPr lang="en-GB" sz="100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Time Since Signup: number of months since signup.</a:t>
                      </a:r>
                      <a:endParaRPr sz="700" dirty="0"/>
                    </a:p>
                  </a:txBody>
                  <a:tcPr marL="71450" marR="71450" marT="71450" marB="71450">
                    <a:lnL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204" name="Google Shape;204;p29"/>
          <p:cNvGrpSpPr/>
          <p:nvPr/>
        </p:nvGrpSpPr>
        <p:grpSpPr>
          <a:xfrm>
            <a:off x="7138348" y="4350053"/>
            <a:ext cx="1491302" cy="279097"/>
            <a:chOff x="0" y="0"/>
            <a:chExt cx="3976804" cy="744259"/>
          </a:xfrm>
        </p:grpSpPr>
        <p:sp>
          <p:nvSpPr>
            <p:cNvPr id="205" name="Google Shape;205;p29"/>
            <p:cNvSpPr/>
            <p:nvPr/>
          </p:nvSpPr>
          <p:spPr>
            <a:xfrm>
              <a:off x="0" y="0"/>
              <a:ext cx="3976804" cy="744259"/>
            </a:xfrm>
            <a:custGeom>
              <a:avLst/>
              <a:gdLst/>
              <a:ahLst/>
              <a:cxnLst/>
              <a:rect l="l" t="t" r="r" b="b"/>
              <a:pathLst>
                <a:path w="6897394" h="1290848" extrusionOk="0">
                  <a:moveTo>
                    <a:pt x="0" y="0"/>
                  </a:moveTo>
                  <a:lnTo>
                    <a:pt x="0" y="1290848"/>
                  </a:lnTo>
                  <a:lnTo>
                    <a:pt x="6897394" y="1290848"/>
                  </a:lnTo>
                  <a:lnTo>
                    <a:pt x="6897394" y="0"/>
                  </a:lnTo>
                  <a:lnTo>
                    <a:pt x="0" y="0"/>
                  </a:lnTo>
                  <a:close/>
                  <a:moveTo>
                    <a:pt x="6836434" y="1229888"/>
                  </a:moveTo>
                  <a:lnTo>
                    <a:pt x="59690" y="1229888"/>
                  </a:lnTo>
                  <a:lnTo>
                    <a:pt x="59690" y="59690"/>
                  </a:lnTo>
                  <a:lnTo>
                    <a:pt x="6836434" y="59690"/>
                  </a:lnTo>
                  <a:lnTo>
                    <a:pt x="6836434" y="1229888"/>
                  </a:lnTo>
                  <a:close/>
                </a:path>
              </a:pathLst>
            </a:custGeom>
            <a:solidFill>
              <a:srgbClr val="FF68D4"/>
            </a:solidFill>
            <a:ln>
              <a:noFill/>
            </a:ln>
          </p:spPr>
        </p:sp>
        <p:sp>
          <p:nvSpPr>
            <p:cNvPr id="206" name="Google Shape;206;p29"/>
            <p:cNvSpPr txBox="1"/>
            <p:nvPr/>
          </p:nvSpPr>
          <p:spPr>
            <a:xfrm>
              <a:off x="448728" y="180995"/>
              <a:ext cx="3079349" cy="3727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6" action="ppaction://hlinksldjump"/>
                </a:rPr>
                <a:t>BACK TO AGENDA</a:t>
              </a:r>
              <a:endParaRPr sz="700"/>
            </a:p>
          </p:txBody>
        </p:sp>
      </p:grpSp>
      <p:sp>
        <p:nvSpPr>
          <p:cNvPr id="207" name="Google Shape;207;p29"/>
          <p:cNvSpPr/>
          <p:nvPr/>
        </p:nvSpPr>
        <p:spPr>
          <a:xfrm>
            <a:off x="514338" y="3374142"/>
            <a:ext cx="6416729" cy="1399534"/>
          </a:xfrm>
          <a:custGeom>
            <a:avLst/>
            <a:gdLst/>
            <a:ahLst/>
            <a:cxnLst/>
            <a:rect l="l" t="t" r="r" b="b"/>
            <a:pathLst>
              <a:path w="12833457" h="2799067" extrusionOk="0">
                <a:moveTo>
                  <a:pt x="0" y="0"/>
                </a:moveTo>
                <a:lnTo>
                  <a:pt x="12833457" y="0"/>
                </a:lnTo>
                <a:lnTo>
                  <a:pt x="12833457" y="2799067"/>
                </a:lnTo>
                <a:lnTo>
                  <a:pt x="0" y="27990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 w="9525" cap="sq" cmpd="sng">
            <a:solidFill>
              <a:srgbClr val="FF68D4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08" name="Google Shape;208;p29"/>
          <p:cNvSpPr txBox="1"/>
          <p:nvPr/>
        </p:nvSpPr>
        <p:spPr>
          <a:xfrm>
            <a:off x="1829100" y="196519"/>
            <a:ext cx="37872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 b="1" i="0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Data clarifications</a:t>
            </a:r>
            <a:endParaRPr sz="500"/>
          </a:p>
        </p:txBody>
      </p:sp>
      <p:pic>
        <p:nvPicPr>
          <p:cNvPr id="2" name="Online Media 1" descr="5">
            <a:hlinkClick r:id="" action="ppaction://media"/>
            <a:extLst>
              <a:ext uri="{FF2B5EF4-FFF2-40B4-BE49-F238E27FC236}">
                <a16:creationId xmlns:a16="http://schemas.microsoft.com/office/drawing/2014/main" id="{6AA0814C-C3A0-AB4B-ADDE-DC31B7D5EB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16850" y="3164790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8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0"/>
          <p:cNvSpPr/>
          <p:nvPr/>
        </p:nvSpPr>
        <p:spPr>
          <a:xfrm>
            <a:off x="6619567" y="0"/>
            <a:ext cx="2524433" cy="2959832"/>
          </a:xfrm>
          <a:custGeom>
            <a:avLst/>
            <a:gdLst/>
            <a:ahLst/>
            <a:cxnLst/>
            <a:rect l="l" t="t" r="r" b="b"/>
            <a:pathLst>
              <a:path w="11841808" h="11820277" extrusionOk="0">
                <a:moveTo>
                  <a:pt x="0" y="0"/>
                </a:moveTo>
                <a:lnTo>
                  <a:pt x="11841807" y="0"/>
                </a:lnTo>
                <a:lnTo>
                  <a:pt x="11841807" y="11820278"/>
                </a:lnTo>
                <a:lnTo>
                  <a:pt x="0" y="118202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99678" r="-134544"/>
            </a:stretch>
          </a:blipFill>
          <a:ln>
            <a:noFill/>
          </a:ln>
        </p:spPr>
      </p:sp>
      <p:graphicFrame>
        <p:nvGraphicFramePr>
          <p:cNvPr id="215" name="Google Shape;215;p30"/>
          <p:cNvGraphicFramePr/>
          <p:nvPr>
            <p:extLst>
              <p:ext uri="{D42A27DB-BD31-4B8C-83A1-F6EECF244321}">
                <p14:modId xmlns:p14="http://schemas.microsoft.com/office/powerpoint/2010/main" val="1590837101"/>
              </p:ext>
            </p:extLst>
          </p:nvPr>
        </p:nvGraphicFramePr>
        <p:xfrm>
          <a:off x="370311" y="946520"/>
          <a:ext cx="5955850" cy="3530827"/>
        </p:xfrm>
        <a:graphic>
          <a:graphicData uri="http://schemas.openxmlformats.org/drawingml/2006/table">
            <a:tbl>
              <a:tblPr>
                <a:noFill/>
                <a:tableStyleId>{316D5B84-2BAA-4B05-AE05-B95C11C52899}</a:tableStyleId>
              </a:tblPr>
              <a:tblGrid>
                <a:gridCol w="5955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6675">
                <a:tc>
                  <a:txBody>
                    <a:bodyPr/>
                    <a:lstStyle/>
                    <a:p>
                      <a:pPr marL="133350" marR="0" lvl="1" indent="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 panose="020B0604020202020204" pitchFamily="34" charset="0"/>
                        <a:buNone/>
                      </a:pPr>
                      <a:r>
                        <a:rPr lang="en-GB" sz="130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Is there any missing data?</a:t>
                      </a:r>
                      <a:endParaRPr sz="600" u="none" strike="noStrike" cap="none" dirty="0"/>
                    </a:p>
                  </a:txBody>
                  <a:tcPr marL="71450" marR="71450" marT="71450" marB="71450" anchor="ctr">
                    <a:lnL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38000">
                <a:tc>
                  <a:txBody>
                    <a:bodyPr/>
                    <a:lstStyle/>
                    <a:p>
                      <a:pPr marL="266700" marR="0" lvl="1" indent="-101600" algn="l" rtl="0">
                        <a:lnSpc>
                          <a:spcPct val="3181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600"/>
                        <a:buFont typeface="Arial"/>
                        <a:buNone/>
                      </a:pPr>
                      <a:endParaRPr sz="600" u="none" strike="noStrike" cap="none"/>
                    </a:p>
                  </a:txBody>
                  <a:tcPr marL="71450" marR="71450" marT="71450" marB="71450" anchor="ctr">
                    <a:lnL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82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GB" sz="130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   Performing Demographic Distribution Analysis in A/B groups by: </a:t>
                      </a:r>
                      <a:endParaRPr sz="600" u="none" strike="noStrike" cap="none" dirty="0"/>
                    </a:p>
                  </a:txBody>
                  <a:tcPr marL="71450" marR="71450" marT="71450" marB="71450" anchor="ctr">
                    <a:lnL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5850">
                <a:tc>
                  <a:txBody>
                    <a:bodyPr/>
                    <a:lstStyle/>
                    <a:p>
                      <a:pPr marL="279400" marR="0" lvl="1" indent="-13335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Char char="•"/>
                      </a:pPr>
                      <a:r>
                        <a:rPr lang="en-GB" sz="130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Gender</a:t>
                      </a:r>
                      <a:endParaRPr sz="600" u="none" strike="noStrike" cap="none" dirty="0"/>
                    </a:p>
                    <a:p>
                      <a:pPr marL="279400" marR="0" lvl="1" indent="-13335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Char char="•"/>
                      </a:pPr>
                      <a:r>
                        <a:rPr lang="en-GB" sz="130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Age</a:t>
                      </a:r>
                      <a:endParaRPr sz="700" dirty="0"/>
                    </a:p>
                    <a:p>
                      <a:pPr marL="279400" marR="0" lvl="1" indent="-13335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Char char="•"/>
                      </a:pPr>
                      <a:r>
                        <a:rPr lang="en-GB" sz="130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Social metrics</a:t>
                      </a:r>
                      <a:endParaRPr sz="700" dirty="0"/>
                    </a:p>
                    <a:p>
                      <a:pPr marL="279400" marR="0" lvl="1" indent="-13335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Char char="•"/>
                      </a:pPr>
                      <a:r>
                        <a:rPr lang="en-GB" sz="130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"Time since Signup"</a:t>
                      </a:r>
                      <a:endParaRPr sz="700" dirty="0"/>
                    </a:p>
                    <a:p>
                      <a:pPr marL="279400" marR="0" lvl="1" indent="-133350" algn="l" rtl="0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300"/>
                        <a:buFont typeface="Arial"/>
                        <a:buChar char="•"/>
                      </a:pPr>
                      <a:r>
                        <a:rPr lang="en-GB" sz="130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Demographic Number</a:t>
                      </a:r>
                      <a:endParaRPr sz="700" dirty="0"/>
                    </a:p>
                  </a:txBody>
                  <a:tcPr marL="71450" marR="71450" marT="71450" marB="71450" anchor="ctr">
                    <a:lnL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68D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216" name="Google Shape;216;p30"/>
          <p:cNvGrpSpPr/>
          <p:nvPr/>
        </p:nvGrpSpPr>
        <p:grpSpPr>
          <a:xfrm>
            <a:off x="7138348" y="4488553"/>
            <a:ext cx="1491302" cy="279097"/>
            <a:chOff x="0" y="0"/>
            <a:chExt cx="3976804" cy="744259"/>
          </a:xfrm>
        </p:grpSpPr>
        <p:sp>
          <p:nvSpPr>
            <p:cNvPr id="217" name="Google Shape;217;p30"/>
            <p:cNvSpPr/>
            <p:nvPr/>
          </p:nvSpPr>
          <p:spPr>
            <a:xfrm>
              <a:off x="0" y="0"/>
              <a:ext cx="3976804" cy="744259"/>
            </a:xfrm>
            <a:custGeom>
              <a:avLst/>
              <a:gdLst/>
              <a:ahLst/>
              <a:cxnLst/>
              <a:rect l="l" t="t" r="r" b="b"/>
              <a:pathLst>
                <a:path w="6897394" h="1290848" extrusionOk="0">
                  <a:moveTo>
                    <a:pt x="0" y="0"/>
                  </a:moveTo>
                  <a:lnTo>
                    <a:pt x="0" y="1290848"/>
                  </a:lnTo>
                  <a:lnTo>
                    <a:pt x="6897394" y="1290848"/>
                  </a:lnTo>
                  <a:lnTo>
                    <a:pt x="6897394" y="0"/>
                  </a:lnTo>
                  <a:lnTo>
                    <a:pt x="0" y="0"/>
                  </a:lnTo>
                  <a:close/>
                  <a:moveTo>
                    <a:pt x="6836434" y="1229888"/>
                  </a:moveTo>
                  <a:lnTo>
                    <a:pt x="59690" y="1229888"/>
                  </a:lnTo>
                  <a:lnTo>
                    <a:pt x="59690" y="59690"/>
                  </a:lnTo>
                  <a:lnTo>
                    <a:pt x="6836434" y="59690"/>
                  </a:lnTo>
                  <a:lnTo>
                    <a:pt x="6836434" y="1229888"/>
                  </a:lnTo>
                  <a:close/>
                </a:path>
              </a:pathLst>
            </a:custGeom>
            <a:solidFill>
              <a:srgbClr val="FF68D4"/>
            </a:solidFill>
            <a:ln>
              <a:noFill/>
            </a:ln>
          </p:spPr>
        </p:sp>
        <p:sp>
          <p:nvSpPr>
            <p:cNvPr id="218" name="Google Shape;218;p30"/>
            <p:cNvSpPr txBox="1"/>
            <p:nvPr/>
          </p:nvSpPr>
          <p:spPr>
            <a:xfrm>
              <a:off x="448728" y="180995"/>
              <a:ext cx="30792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6" action="ppaction://hlinksldjump"/>
                </a:rPr>
                <a:t>BACK TO AGENDA</a:t>
              </a:r>
              <a:endParaRPr sz="700"/>
            </a:p>
          </p:txBody>
        </p:sp>
      </p:grpSp>
      <p:sp>
        <p:nvSpPr>
          <p:cNvPr id="219" name="Google Shape;219;p30"/>
          <p:cNvSpPr/>
          <p:nvPr/>
        </p:nvSpPr>
        <p:spPr>
          <a:xfrm>
            <a:off x="710412" y="1421099"/>
            <a:ext cx="4870883" cy="900206"/>
          </a:xfrm>
          <a:custGeom>
            <a:avLst/>
            <a:gdLst/>
            <a:ahLst/>
            <a:cxnLst/>
            <a:rect l="l" t="t" r="r" b="b"/>
            <a:pathLst>
              <a:path w="9741766" h="1800412" extrusionOk="0">
                <a:moveTo>
                  <a:pt x="0" y="0"/>
                </a:moveTo>
                <a:lnTo>
                  <a:pt x="9741766" y="0"/>
                </a:lnTo>
                <a:lnTo>
                  <a:pt x="9741766" y="1800412"/>
                </a:lnTo>
                <a:lnTo>
                  <a:pt x="0" y="18004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20" name="Google Shape;220;p30"/>
          <p:cNvSpPr txBox="1"/>
          <p:nvPr/>
        </p:nvSpPr>
        <p:spPr>
          <a:xfrm>
            <a:off x="1548350" y="273100"/>
            <a:ext cx="31950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300" b="1" i="0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Bias Assessment</a:t>
            </a:r>
            <a:endParaRPr sz="700"/>
          </a:p>
        </p:txBody>
      </p:sp>
      <p:pic>
        <p:nvPicPr>
          <p:cNvPr id="2" name="Online Media 1" descr="6">
            <a:hlinkClick r:id="" action="ppaction://media"/>
            <a:extLst>
              <a:ext uri="{FF2B5EF4-FFF2-40B4-BE49-F238E27FC236}">
                <a16:creationId xmlns:a16="http://schemas.microsoft.com/office/drawing/2014/main" id="{40AE6749-ABAB-4A4F-9D1C-3120800DB8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648521" y="3235417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1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31"/>
          <p:cNvGrpSpPr/>
          <p:nvPr/>
        </p:nvGrpSpPr>
        <p:grpSpPr>
          <a:xfrm>
            <a:off x="7138348" y="4342834"/>
            <a:ext cx="1491302" cy="279097"/>
            <a:chOff x="0" y="0"/>
            <a:chExt cx="3976804" cy="744259"/>
          </a:xfrm>
        </p:grpSpPr>
        <p:sp>
          <p:nvSpPr>
            <p:cNvPr id="226" name="Google Shape;226;p31"/>
            <p:cNvSpPr/>
            <p:nvPr/>
          </p:nvSpPr>
          <p:spPr>
            <a:xfrm>
              <a:off x="0" y="0"/>
              <a:ext cx="3976804" cy="744259"/>
            </a:xfrm>
            <a:custGeom>
              <a:avLst/>
              <a:gdLst/>
              <a:ahLst/>
              <a:cxnLst/>
              <a:rect l="l" t="t" r="r" b="b"/>
              <a:pathLst>
                <a:path w="6897394" h="1290848" extrusionOk="0">
                  <a:moveTo>
                    <a:pt x="0" y="0"/>
                  </a:moveTo>
                  <a:lnTo>
                    <a:pt x="0" y="1290848"/>
                  </a:lnTo>
                  <a:lnTo>
                    <a:pt x="6897394" y="1290848"/>
                  </a:lnTo>
                  <a:lnTo>
                    <a:pt x="6897394" y="0"/>
                  </a:lnTo>
                  <a:lnTo>
                    <a:pt x="0" y="0"/>
                  </a:lnTo>
                  <a:close/>
                  <a:moveTo>
                    <a:pt x="6836434" y="1229888"/>
                  </a:moveTo>
                  <a:lnTo>
                    <a:pt x="59690" y="1229888"/>
                  </a:lnTo>
                  <a:lnTo>
                    <a:pt x="59690" y="59690"/>
                  </a:lnTo>
                  <a:lnTo>
                    <a:pt x="6836434" y="59690"/>
                  </a:lnTo>
                  <a:lnTo>
                    <a:pt x="6836434" y="1229888"/>
                  </a:lnTo>
                  <a:close/>
                </a:path>
              </a:pathLst>
            </a:custGeom>
            <a:solidFill>
              <a:srgbClr val="FF68D4"/>
            </a:solidFill>
            <a:ln>
              <a:noFill/>
            </a:ln>
          </p:spPr>
        </p:sp>
        <p:sp>
          <p:nvSpPr>
            <p:cNvPr id="227" name="Google Shape;227;p31"/>
            <p:cNvSpPr txBox="1"/>
            <p:nvPr/>
          </p:nvSpPr>
          <p:spPr>
            <a:xfrm>
              <a:off x="448728" y="180995"/>
              <a:ext cx="3079349" cy="3727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5" action="ppaction://hlinksldjump"/>
                </a:rPr>
                <a:t>BACK TO AGENDA</a:t>
              </a:r>
              <a:endParaRPr sz="700"/>
            </a:p>
          </p:txBody>
        </p:sp>
      </p:grpSp>
      <p:grpSp>
        <p:nvGrpSpPr>
          <p:cNvPr id="228" name="Google Shape;228;p31"/>
          <p:cNvGrpSpPr/>
          <p:nvPr/>
        </p:nvGrpSpPr>
        <p:grpSpPr>
          <a:xfrm>
            <a:off x="331436" y="211254"/>
            <a:ext cx="1006050" cy="975438"/>
            <a:chOff x="0" y="0"/>
            <a:chExt cx="2682799" cy="2601167"/>
          </a:xfrm>
        </p:grpSpPr>
        <p:sp>
          <p:nvSpPr>
            <p:cNvPr id="229" name="Google Shape;229;p31"/>
            <p:cNvSpPr/>
            <p:nvPr/>
          </p:nvSpPr>
          <p:spPr>
            <a:xfrm>
              <a:off x="392766" y="0"/>
              <a:ext cx="1897267" cy="1893817"/>
            </a:xfrm>
            <a:custGeom>
              <a:avLst/>
              <a:gdLst/>
              <a:ahLst/>
              <a:cxnLst/>
              <a:rect l="l" t="t" r="r" b="b"/>
              <a:pathLst>
                <a:path w="1897267" h="1893817" extrusionOk="0">
                  <a:moveTo>
                    <a:pt x="0" y="0"/>
                  </a:moveTo>
                  <a:lnTo>
                    <a:pt x="1897267" y="0"/>
                  </a:lnTo>
                  <a:lnTo>
                    <a:pt x="1897267" y="1893817"/>
                  </a:lnTo>
                  <a:lnTo>
                    <a:pt x="0" y="189381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230" name="Google Shape;230;p31"/>
            <p:cNvSpPr txBox="1"/>
            <p:nvPr/>
          </p:nvSpPr>
          <p:spPr>
            <a:xfrm>
              <a:off x="0" y="2258479"/>
              <a:ext cx="2682799" cy="3426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Why Not Watch?</a:t>
              </a:r>
              <a:endParaRPr sz="700"/>
            </a:p>
          </p:txBody>
        </p:sp>
      </p:grpSp>
      <p:sp>
        <p:nvSpPr>
          <p:cNvPr id="231" name="Google Shape;231;p31"/>
          <p:cNvSpPr/>
          <p:nvPr/>
        </p:nvSpPr>
        <p:spPr>
          <a:xfrm>
            <a:off x="3658699" y="1361209"/>
            <a:ext cx="5130641" cy="2981625"/>
          </a:xfrm>
          <a:custGeom>
            <a:avLst/>
            <a:gdLst/>
            <a:ahLst/>
            <a:cxnLst/>
            <a:rect l="l" t="t" r="r" b="b"/>
            <a:pathLst>
              <a:path w="10261282" h="5963250" extrusionOk="0">
                <a:moveTo>
                  <a:pt x="0" y="0"/>
                </a:moveTo>
                <a:lnTo>
                  <a:pt x="10261282" y="0"/>
                </a:lnTo>
                <a:lnTo>
                  <a:pt x="10261282" y="5963250"/>
                </a:lnTo>
                <a:lnTo>
                  <a:pt x="0" y="59632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t="-6316"/>
            </a:stretch>
          </a:blipFill>
          <a:ln>
            <a:noFill/>
          </a:ln>
        </p:spPr>
      </p:sp>
      <p:sp>
        <p:nvSpPr>
          <p:cNvPr id="232" name="Google Shape;232;p31"/>
          <p:cNvSpPr/>
          <p:nvPr/>
        </p:nvSpPr>
        <p:spPr>
          <a:xfrm>
            <a:off x="331436" y="2779974"/>
            <a:ext cx="3246666" cy="578613"/>
          </a:xfrm>
          <a:custGeom>
            <a:avLst/>
            <a:gdLst/>
            <a:ahLst/>
            <a:cxnLst/>
            <a:rect l="l" t="t" r="r" b="b"/>
            <a:pathLst>
              <a:path w="6493331" h="1157227" extrusionOk="0">
                <a:moveTo>
                  <a:pt x="0" y="0"/>
                </a:moveTo>
                <a:lnTo>
                  <a:pt x="6493331" y="0"/>
                </a:lnTo>
                <a:lnTo>
                  <a:pt x="6493331" y="1157227"/>
                </a:lnTo>
                <a:lnTo>
                  <a:pt x="0" y="11572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 w="9525" cap="sq" cmpd="sng">
            <a:solidFill>
              <a:srgbClr val="FF68D4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33" name="Google Shape;233;p31"/>
          <p:cNvSpPr txBox="1"/>
          <p:nvPr/>
        </p:nvSpPr>
        <p:spPr>
          <a:xfrm>
            <a:off x="1764653" y="302419"/>
            <a:ext cx="6665274" cy="423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i="0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Gender distribution in A/B groups</a:t>
            </a:r>
            <a:endParaRPr sz="700"/>
          </a:p>
        </p:txBody>
      </p:sp>
      <p:sp>
        <p:nvSpPr>
          <p:cNvPr id="234" name="Google Shape;234;p31"/>
          <p:cNvSpPr txBox="1"/>
          <p:nvPr/>
        </p:nvSpPr>
        <p:spPr>
          <a:xfrm>
            <a:off x="331435" y="1638664"/>
            <a:ext cx="3246666" cy="85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15900" marR="0" lvl="1" indent="-101600" algn="l" rtl="0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Group B there is almost twice as more Males than Females, when in Group A the difference is not that strong; </a:t>
            </a:r>
            <a:endParaRPr sz="700"/>
          </a:p>
          <a:p>
            <a:pPr marL="215900" marR="0" lvl="1" indent="-101600" algn="l" rtl="0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make a precise conclusion, I performed a Pearson's Chi-squared test.</a:t>
            </a:r>
            <a:endParaRPr sz="700"/>
          </a:p>
        </p:txBody>
      </p:sp>
      <p:sp>
        <p:nvSpPr>
          <p:cNvPr id="235" name="Google Shape;235;p31"/>
          <p:cNvSpPr txBox="1"/>
          <p:nvPr/>
        </p:nvSpPr>
        <p:spPr>
          <a:xfrm>
            <a:off x="331435" y="3621375"/>
            <a:ext cx="3246666" cy="350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15900" marR="0" lvl="1" indent="-1016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p-value of 1.549e-05 (very close to 0) confirms the </a:t>
            </a:r>
            <a:r>
              <a:rPr lang="en-GB" sz="10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significant difference.</a:t>
            </a:r>
            <a:endParaRPr sz="700"/>
          </a:p>
        </p:txBody>
      </p:sp>
      <p:pic>
        <p:nvPicPr>
          <p:cNvPr id="2" name="Online Media 1" descr="7">
            <a:hlinkClick r:id="" action="ppaction://media"/>
            <a:extLst>
              <a:ext uri="{FF2B5EF4-FFF2-40B4-BE49-F238E27FC236}">
                <a16:creationId xmlns:a16="http://schemas.microsoft.com/office/drawing/2014/main" id="{02F8F7D7-A7BC-2B41-9DA7-41A4EA79CC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512457" y="4140666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241;p32"/>
          <p:cNvGrpSpPr/>
          <p:nvPr/>
        </p:nvGrpSpPr>
        <p:grpSpPr>
          <a:xfrm>
            <a:off x="6938626" y="4489602"/>
            <a:ext cx="1491302" cy="279097"/>
            <a:chOff x="0" y="0"/>
            <a:chExt cx="3976804" cy="744259"/>
          </a:xfrm>
        </p:grpSpPr>
        <p:sp>
          <p:nvSpPr>
            <p:cNvPr id="242" name="Google Shape;242;p32"/>
            <p:cNvSpPr/>
            <p:nvPr/>
          </p:nvSpPr>
          <p:spPr>
            <a:xfrm>
              <a:off x="0" y="0"/>
              <a:ext cx="3976804" cy="744259"/>
            </a:xfrm>
            <a:custGeom>
              <a:avLst/>
              <a:gdLst/>
              <a:ahLst/>
              <a:cxnLst/>
              <a:rect l="l" t="t" r="r" b="b"/>
              <a:pathLst>
                <a:path w="6897394" h="1290848" extrusionOk="0">
                  <a:moveTo>
                    <a:pt x="0" y="0"/>
                  </a:moveTo>
                  <a:lnTo>
                    <a:pt x="0" y="1290848"/>
                  </a:lnTo>
                  <a:lnTo>
                    <a:pt x="6897394" y="1290848"/>
                  </a:lnTo>
                  <a:lnTo>
                    <a:pt x="6897394" y="0"/>
                  </a:lnTo>
                  <a:lnTo>
                    <a:pt x="0" y="0"/>
                  </a:lnTo>
                  <a:close/>
                  <a:moveTo>
                    <a:pt x="6836434" y="1229888"/>
                  </a:moveTo>
                  <a:lnTo>
                    <a:pt x="59690" y="1229888"/>
                  </a:lnTo>
                  <a:lnTo>
                    <a:pt x="59690" y="59690"/>
                  </a:lnTo>
                  <a:lnTo>
                    <a:pt x="6836434" y="59690"/>
                  </a:lnTo>
                  <a:lnTo>
                    <a:pt x="6836434" y="1229888"/>
                  </a:lnTo>
                  <a:close/>
                </a:path>
              </a:pathLst>
            </a:custGeom>
            <a:solidFill>
              <a:srgbClr val="FF68D4"/>
            </a:solidFill>
            <a:ln>
              <a:noFill/>
            </a:ln>
          </p:spPr>
        </p:sp>
        <p:sp>
          <p:nvSpPr>
            <p:cNvPr id="243" name="Google Shape;243;p32"/>
            <p:cNvSpPr txBox="1"/>
            <p:nvPr/>
          </p:nvSpPr>
          <p:spPr>
            <a:xfrm>
              <a:off x="448728" y="180995"/>
              <a:ext cx="3079349" cy="3727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 b="0" i="0" u="sng" strike="noStrike" cap="none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5" action="ppaction://hlinksldjump"/>
                </a:rPr>
                <a:t>BACK TO AGENDA</a:t>
              </a:r>
              <a:endParaRPr sz="700"/>
            </a:p>
          </p:txBody>
        </p:sp>
      </p:grpSp>
      <p:grpSp>
        <p:nvGrpSpPr>
          <p:cNvPr id="244" name="Google Shape;244;p32"/>
          <p:cNvGrpSpPr/>
          <p:nvPr/>
        </p:nvGrpSpPr>
        <p:grpSpPr>
          <a:xfrm>
            <a:off x="331436" y="211254"/>
            <a:ext cx="1006050" cy="975438"/>
            <a:chOff x="0" y="0"/>
            <a:chExt cx="2682799" cy="2601167"/>
          </a:xfrm>
        </p:grpSpPr>
        <p:sp>
          <p:nvSpPr>
            <p:cNvPr id="245" name="Google Shape;245;p32"/>
            <p:cNvSpPr/>
            <p:nvPr/>
          </p:nvSpPr>
          <p:spPr>
            <a:xfrm>
              <a:off x="392766" y="0"/>
              <a:ext cx="1897267" cy="1893817"/>
            </a:xfrm>
            <a:custGeom>
              <a:avLst/>
              <a:gdLst/>
              <a:ahLst/>
              <a:cxnLst/>
              <a:rect l="l" t="t" r="r" b="b"/>
              <a:pathLst>
                <a:path w="1897267" h="1893817" extrusionOk="0">
                  <a:moveTo>
                    <a:pt x="0" y="0"/>
                  </a:moveTo>
                  <a:lnTo>
                    <a:pt x="1897267" y="0"/>
                  </a:lnTo>
                  <a:lnTo>
                    <a:pt x="1897267" y="1893817"/>
                  </a:lnTo>
                  <a:lnTo>
                    <a:pt x="0" y="189381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246" name="Google Shape;246;p32"/>
            <p:cNvSpPr txBox="1"/>
            <p:nvPr/>
          </p:nvSpPr>
          <p:spPr>
            <a:xfrm>
              <a:off x="0" y="2258479"/>
              <a:ext cx="2682799" cy="3426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Why Not Watch?</a:t>
              </a:r>
              <a:endParaRPr sz="700"/>
            </a:p>
          </p:txBody>
        </p:sp>
      </p:grpSp>
      <p:sp>
        <p:nvSpPr>
          <p:cNvPr id="247" name="Google Shape;247;p32"/>
          <p:cNvSpPr/>
          <p:nvPr/>
        </p:nvSpPr>
        <p:spPr>
          <a:xfrm>
            <a:off x="514350" y="2192451"/>
            <a:ext cx="3291291" cy="1291143"/>
          </a:xfrm>
          <a:custGeom>
            <a:avLst/>
            <a:gdLst/>
            <a:ahLst/>
            <a:cxnLst/>
            <a:rect l="l" t="t" r="r" b="b"/>
            <a:pathLst>
              <a:path w="6582581" h="2582285" extrusionOk="0">
                <a:moveTo>
                  <a:pt x="0" y="0"/>
                </a:moveTo>
                <a:lnTo>
                  <a:pt x="6582581" y="0"/>
                </a:lnTo>
                <a:lnTo>
                  <a:pt x="6582581" y="2582284"/>
                </a:lnTo>
                <a:lnTo>
                  <a:pt x="0" y="25822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t="-1778" b="-1778"/>
            </a:stretch>
          </a:blipFill>
          <a:ln w="9525" cap="sq" cmpd="sng">
            <a:solidFill>
              <a:srgbClr val="FF68D4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48" name="Google Shape;248;p32"/>
          <p:cNvSpPr/>
          <p:nvPr/>
        </p:nvSpPr>
        <p:spPr>
          <a:xfrm>
            <a:off x="4211011" y="1395488"/>
            <a:ext cx="4845107" cy="2993725"/>
          </a:xfrm>
          <a:custGeom>
            <a:avLst/>
            <a:gdLst/>
            <a:ahLst/>
            <a:cxnLst/>
            <a:rect l="l" t="t" r="r" b="b"/>
            <a:pathLst>
              <a:path w="9690214" h="5987449" extrusionOk="0">
                <a:moveTo>
                  <a:pt x="0" y="0"/>
                </a:moveTo>
                <a:lnTo>
                  <a:pt x="9690214" y="0"/>
                </a:lnTo>
                <a:lnTo>
                  <a:pt x="9690214" y="5987450"/>
                </a:lnTo>
                <a:lnTo>
                  <a:pt x="0" y="59874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49" name="Google Shape;249;p32"/>
          <p:cNvSpPr txBox="1"/>
          <p:nvPr/>
        </p:nvSpPr>
        <p:spPr>
          <a:xfrm>
            <a:off x="1764653" y="302419"/>
            <a:ext cx="6665274" cy="423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i="0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Age distribution in A/B groups</a:t>
            </a:r>
            <a:endParaRPr sz="700"/>
          </a:p>
        </p:txBody>
      </p:sp>
      <p:sp>
        <p:nvSpPr>
          <p:cNvPr id="250" name="Google Shape;250;p32"/>
          <p:cNvSpPr txBox="1"/>
          <p:nvPr/>
        </p:nvSpPr>
        <p:spPr>
          <a:xfrm>
            <a:off x="335601" y="1381201"/>
            <a:ext cx="3875411" cy="69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15900" marR="0" lvl="1" indent="-101600" algn="l" rtl="0">
              <a:lnSpc>
                <a:spcPct val="13702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box plot presents some difference in age distribution in the groups: the average age in Group B appears to be higher.</a:t>
            </a:r>
            <a:endParaRPr sz="700"/>
          </a:p>
          <a:p>
            <a:pPr marL="215900" marR="0" lvl="1" indent="-101600" algn="l" rtl="0">
              <a:lnSpc>
                <a:spcPct val="13702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be precise, it makes sense to perform a t-test:</a:t>
            </a:r>
            <a:endParaRPr sz="700"/>
          </a:p>
        </p:txBody>
      </p:sp>
      <p:sp>
        <p:nvSpPr>
          <p:cNvPr id="251" name="Google Shape;251;p32"/>
          <p:cNvSpPr txBox="1"/>
          <p:nvPr/>
        </p:nvSpPr>
        <p:spPr>
          <a:xfrm>
            <a:off x="422892" y="3578678"/>
            <a:ext cx="3700827" cy="1050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15900" marR="0" lvl="1" indent="-1016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p-value of 0.005443, (less than 0.05), indicates significance; </a:t>
            </a:r>
            <a:endParaRPr sz="700"/>
          </a:p>
          <a:p>
            <a:pPr marL="215900" marR="0" lvl="1" indent="-1016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mean age for Group B (38.94) is higher than for Group A (36.15);</a:t>
            </a:r>
            <a:endParaRPr sz="700"/>
          </a:p>
          <a:p>
            <a:pPr marL="215900" marR="0" lvl="1" indent="-1016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95% confidence interval is between -4.75 and -0.84, </a:t>
            </a:r>
            <a:r>
              <a:rPr lang="en-GB" sz="10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confirming the difference</a:t>
            </a:r>
            <a:r>
              <a:rPr lang="en-GB" sz="1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700"/>
          </a:p>
        </p:txBody>
      </p:sp>
      <p:pic>
        <p:nvPicPr>
          <p:cNvPr id="2" name="Online Media 1" descr="8">
            <a:hlinkClick r:id="" action="ppaction://media"/>
            <a:extLst>
              <a:ext uri="{FF2B5EF4-FFF2-40B4-BE49-F238E27FC236}">
                <a16:creationId xmlns:a16="http://schemas.microsoft.com/office/drawing/2014/main" id="{E4701FD8-C4E6-E040-BA90-690E2EC99D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034971" y="4220964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4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" name="Google Shape;257;p33"/>
          <p:cNvGrpSpPr/>
          <p:nvPr/>
        </p:nvGrpSpPr>
        <p:grpSpPr>
          <a:xfrm>
            <a:off x="7138348" y="4507733"/>
            <a:ext cx="1491302" cy="279097"/>
            <a:chOff x="0" y="180995"/>
            <a:chExt cx="3976804" cy="744259"/>
          </a:xfrm>
        </p:grpSpPr>
        <p:sp>
          <p:nvSpPr>
            <p:cNvPr id="258" name="Google Shape;258;p33"/>
            <p:cNvSpPr/>
            <p:nvPr/>
          </p:nvSpPr>
          <p:spPr>
            <a:xfrm>
              <a:off x="0" y="180995"/>
              <a:ext cx="3976804" cy="744259"/>
            </a:xfrm>
            <a:custGeom>
              <a:avLst/>
              <a:gdLst/>
              <a:ahLst/>
              <a:cxnLst/>
              <a:rect l="l" t="t" r="r" b="b"/>
              <a:pathLst>
                <a:path w="6897394" h="1290848" extrusionOk="0">
                  <a:moveTo>
                    <a:pt x="0" y="0"/>
                  </a:moveTo>
                  <a:lnTo>
                    <a:pt x="0" y="1290848"/>
                  </a:lnTo>
                  <a:lnTo>
                    <a:pt x="6897394" y="1290848"/>
                  </a:lnTo>
                  <a:lnTo>
                    <a:pt x="6897394" y="0"/>
                  </a:lnTo>
                  <a:lnTo>
                    <a:pt x="0" y="0"/>
                  </a:lnTo>
                  <a:close/>
                  <a:moveTo>
                    <a:pt x="6836434" y="1229888"/>
                  </a:moveTo>
                  <a:lnTo>
                    <a:pt x="59690" y="1229888"/>
                  </a:lnTo>
                  <a:lnTo>
                    <a:pt x="59690" y="59690"/>
                  </a:lnTo>
                  <a:lnTo>
                    <a:pt x="6836434" y="59690"/>
                  </a:lnTo>
                  <a:lnTo>
                    <a:pt x="6836434" y="1229888"/>
                  </a:lnTo>
                  <a:close/>
                </a:path>
              </a:pathLst>
            </a:custGeom>
            <a:solidFill>
              <a:srgbClr val="FF68D4"/>
            </a:solidFill>
            <a:ln>
              <a:noFill/>
            </a:ln>
          </p:spPr>
        </p:sp>
        <p:sp>
          <p:nvSpPr>
            <p:cNvPr id="259" name="Google Shape;259;p33"/>
            <p:cNvSpPr txBox="1"/>
            <p:nvPr/>
          </p:nvSpPr>
          <p:spPr>
            <a:xfrm>
              <a:off x="448728" y="185803"/>
              <a:ext cx="3079348" cy="3727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900" b="0" i="0" u="sng" strike="noStrike" cap="none" dirty="0">
                  <a:solidFill>
                    <a:schemeClr val="hlink"/>
                  </a:solidFill>
                  <a:latin typeface="Arial"/>
                  <a:ea typeface="Arial"/>
                  <a:cs typeface="Arial"/>
                  <a:sym typeface="Arial"/>
                  <a:hlinkClick r:id="rId5" action="ppaction://hlinksldjump"/>
                </a:rPr>
                <a:t>BACK TO AGENDA</a:t>
              </a:r>
              <a:endParaRPr sz="700" dirty="0"/>
            </a:p>
          </p:txBody>
        </p:sp>
      </p:grpSp>
      <p:grpSp>
        <p:nvGrpSpPr>
          <p:cNvPr id="260" name="Google Shape;260;p33"/>
          <p:cNvGrpSpPr/>
          <p:nvPr/>
        </p:nvGrpSpPr>
        <p:grpSpPr>
          <a:xfrm>
            <a:off x="7623601" y="137870"/>
            <a:ext cx="1006049" cy="975438"/>
            <a:chOff x="0" y="0"/>
            <a:chExt cx="2682799" cy="2601167"/>
          </a:xfrm>
        </p:grpSpPr>
        <p:sp>
          <p:nvSpPr>
            <p:cNvPr id="261" name="Google Shape;261;p33"/>
            <p:cNvSpPr/>
            <p:nvPr/>
          </p:nvSpPr>
          <p:spPr>
            <a:xfrm>
              <a:off x="392766" y="0"/>
              <a:ext cx="1897267" cy="1893817"/>
            </a:xfrm>
            <a:custGeom>
              <a:avLst/>
              <a:gdLst/>
              <a:ahLst/>
              <a:cxnLst/>
              <a:rect l="l" t="t" r="r" b="b"/>
              <a:pathLst>
                <a:path w="1897267" h="1893817" extrusionOk="0">
                  <a:moveTo>
                    <a:pt x="0" y="0"/>
                  </a:moveTo>
                  <a:lnTo>
                    <a:pt x="1897267" y="0"/>
                  </a:lnTo>
                  <a:lnTo>
                    <a:pt x="1897267" y="1893817"/>
                  </a:lnTo>
                  <a:lnTo>
                    <a:pt x="0" y="189381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6">
                <a:alphaModFix/>
              </a:blip>
              <a:stretch>
                <a:fillRect/>
              </a:stretch>
            </a:blipFill>
            <a:ln>
              <a:noFill/>
            </a:ln>
          </p:spPr>
        </p:sp>
        <p:sp>
          <p:nvSpPr>
            <p:cNvPr id="262" name="Google Shape;262;p33"/>
            <p:cNvSpPr txBox="1"/>
            <p:nvPr/>
          </p:nvSpPr>
          <p:spPr>
            <a:xfrm>
              <a:off x="0" y="2258479"/>
              <a:ext cx="2682799" cy="3426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Why Not Watch?</a:t>
              </a:r>
              <a:endParaRPr sz="700"/>
            </a:p>
          </p:txBody>
        </p:sp>
      </p:grpSp>
      <p:sp>
        <p:nvSpPr>
          <p:cNvPr id="263" name="Google Shape;263;p33"/>
          <p:cNvSpPr/>
          <p:nvPr/>
        </p:nvSpPr>
        <p:spPr>
          <a:xfrm>
            <a:off x="5225202" y="1864607"/>
            <a:ext cx="3035213" cy="1404331"/>
          </a:xfrm>
          <a:custGeom>
            <a:avLst/>
            <a:gdLst/>
            <a:ahLst/>
            <a:cxnLst/>
            <a:rect l="l" t="t" r="r" b="b"/>
            <a:pathLst>
              <a:path w="6810821" h="3333634" extrusionOk="0">
                <a:moveTo>
                  <a:pt x="0" y="0"/>
                </a:moveTo>
                <a:lnTo>
                  <a:pt x="6810821" y="0"/>
                </a:lnTo>
                <a:lnTo>
                  <a:pt x="6810821" y="3333633"/>
                </a:lnTo>
                <a:lnTo>
                  <a:pt x="0" y="33336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/>
            </a:stretch>
          </a:blipFill>
          <a:ln w="9525" cap="sq" cmpd="sng">
            <a:solidFill>
              <a:srgbClr val="FF68D4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264" name="Google Shape;264;p33"/>
          <p:cNvSpPr txBox="1"/>
          <p:nvPr/>
        </p:nvSpPr>
        <p:spPr>
          <a:xfrm>
            <a:off x="4445602" y="1358296"/>
            <a:ext cx="4449594" cy="473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41300" marR="0" lvl="1" indent="-120650" algn="l" rtl="0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</a:pPr>
            <a:r>
              <a:rPr lang="en-GB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Social metrics are seem to be </a:t>
            </a:r>
            <a:r>
              <a:rPr lang="en-GB" sz="1100" b="0" i="0" u="sng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distributed equally</a:t>
            </a:r>
            <a:r>
              <a:rPr lang="en-GB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both groups;</a:t>
            </a:r>
            <a:endParaRPr sz="700" dirty="0"/>
          </a:p>
          <a:p>
            <a:pPr marL="241300" marR="0" lvl="1" indent="-120650" algn="l" rtl="0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</a:pPr>
            <a:r>
              <a:rPr lang="en-GB" sz="11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t-test was performed to make it clear.</a:t>
            </a:r>
            <a:endParaRPr sz="700" dirty="0"/>
          </a:p>
        </p:txBody>
      </p:sp>
      <p:sp>
        <p:nvSpPr>
          <p:cNvPr id="266" name="Google Shape;266;p33"/>
          <p:cNvSpPr/>
          <p:nvPr/>
        </p:nvSpPr>
        <p:spPr>
          <a:xfrm>
            <a:off x="138793" y="1415842"/>
            <a:ext cx="4306809" cy="2850189"/>
          </a:xfrm>
          <a:custGeom>
            <a:avLst/>
            <a:gdLst/>
            <a:ahLst/>
            <a:cxnLst/>
            <a:rect l="l" t="t" r="r" b="b"/>
            <a:pathLst>
              <a:path w="9790273" h="6045256" extrusionOk="0">
                <a:moveTo>
                  <a:pt x="0" y="0"/>
                </a:moveTo>
                <a:lnTo>
                  <a:pt x="9790273" y="0"/>
                </a:lnTo>
                <a:lnTo>
                  <a:pt x="9790273" y="6045256"/>
                </a:lnTo>
                <a:lnTo>
                  <a:pt x="0" y="60452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67" name="Google Shape;267;p33"/>
          <p:cNvSpPr txBox="1"/>
          <p:nvPr/>
        </p:nvSpPr>
        <p:spPr>
          <a:xfrm>
            <a:off x="563813" y="468119"/>
            <a:ext cx="6366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b="1" i="0" u="none" strike="noStrike" cap="none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Social Metrics distribution in A/B groups</a:t>
            </a:r>
            <a:endParaRPr sz="6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BA5AF57-BAD5-1544-BC09-38F1C1B05382}"/>
              </a:ext>
            </a:extLst>
          </p:cNvPr>
          <p:cNvSpPr/>
          <p:nvPr/>
        </p:nvSpPr>
        <p:spPr>
          <a:xfrm>
            <a:off x="4516994" y="3269840"/>
            <a:ext cx="4306809" cy="1076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1100" dirty="0">
                <a:solidFill>
                  <a:srgbClr val="333333"/>
                </a:solidFill>
                <a:latin typeface="+mn-lt"/>
              </a:rPr>
              <a:t>p-value of 0.2041 (&gt;0.05). This indicates that there is no statistically significant difference.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AU" sz="1100" dirty="0">
                <a:solidFill>
                  <a:srgbClr val="333333"/>
                </a:solidFill>
                <a:latin typeface="+mn-lt"/>
              </a:rPr>
              <a:t>95% confidence interval ranges from -0.91 to 0.20, supporting the absence of a significant difference.</a:t>
            </a:r>
            <a:endParaRPr lang="en-US" sz="1100" dirty="0">
              <a:latin typeface="+mn-lt"/>
            </a:endParaRPr>
          </a:p>
        </p:txBody>
      </p:sp>
      <p:pic>
        <p:nvPicPr>
          <p:cNvPr id="3" name="Online Media 2" descr="9">
            <a:hlinkClick r:id="" action="ppaction://media"/>
            <a:extLst>
              <a:ext uri="{FF2B5EF4-FFF2-40B4-BE49-F238E27FC236}">
                <a16:creationId xmlns:a16="http://schemas.microsoft.com/office/drawing/2014/main" id="{0D2E40EB-18E2-E247-B839-8AC179DA80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657295" y="4173025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1511</Words>
  <Application>Microsoft Macintosh PowerPoint</Application>
  <PresentationFormat>On-screen Show (16:9)</PresentationFormat>
  <Paragraphs>201</Paragraphs>
  <Slides>18</Slides>
  <Notes>18</Notes>
  <HiddenSlides>0</HiddenSlides>
  <MMClips>17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Playfair Display</vt:lpstr>
      <vt:lpstr>Calibri</vt:lpstr>
      <vt:lpstr>Simple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aliavivat@outlook.com</cp:lastModifiedBy>
  <cp:revision>13</cp:revision>
  <dcterms:modified xsi:type="dcterms:W3CDTF">2023-10-13T11:34:29Z</dcterms:modified>
</cp:coreProperties>
</file>